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6" r:id="rId25"/>
    <p:sldId id="285" r:id="rId26"/>
    <p:sldId id="288" r:id="rId27"/>
    <p:sldId id="289" r:id="rId28"/>
    <p:sldId id="290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74"/>
  </p:normalViewPr>
  <p:slideViewPr>
    <p:cSldViewPr snapToGrid="0" snapToObjects="1">
      <p:cViewPr>
        <p:scale>
          <a:sx n="141" d="100"/>
          <a:sy n="141" d="100"/>
        </p:scale>
        <p:origin x="0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9EB52-FCD6-8242-A3F7-57A3E34F28E3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1EF8-390D-1546-83F0-1EAD323BC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15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FDEF9-A234-1E46-A5FE-39C712A88DD7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E41A8-AD1D-A546-843B-41F7A04CA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0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7D7E4-ABAB-B941-9F90-D971BD9D9F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1F497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is-IS" smtClean="0"/>
              <a:t>December 21, 2016</a:t>
            </a:r>
            <a:endParaRPr lang="en-US" dirty="0" smtClean="0"/>
          </a:p>
        </p:txBody>
      </p:sp>
      <p:pic>
        <p:nvPicPr>
          <p:cNvPr id="10" name="Picture 9" descr="rutgers-logo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197" b="89803" l="763" r="99695">
                        <a14:foregroundMark x1="12977" y1="61842" x2="12977" y2="61842"/>
                        <a14:foregroundMark x1="29313" y1="55921" x2="29313" y2="55921"/>
                        <a14:foregroundMark x1="38779" y1="51974" x2="38779" y2="51974"/>
                        <a14:foregroundMark x1="46870" y1="56908" x2="46870" y2="56908"/>
                        <a14:foregroundMark x1="64733" y1="55263" x2="64733" y2="55263"/>
                        <a14:foregroundMark x1="77710" y1="50987" x2="77710" y2="50987"/>
                        <a14:foregroundMark x1="93282" y1="51974" x2="93282" y2="51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789019"/>
            <a:ext cx="2444750" cy="11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4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5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4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7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99" y="6356351"/>
            <a:ext cx="3644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December 21,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0DE82-0C9F-B346-8433-B2E47D8055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emf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2.png"/><Relationship Id="rId9" Type="http://schemas.openxmlformats.org/officeDocument/2006/relationships/image" Target="../media/image28.png"/><Relationship Id="rId10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dreads.com/author/show/128382.Leo_Tolstoy" TargetMode="External"/><Relationship Id="rId4" Type="http://schemas.openxmlformats.org/officeDocument/2006/relationships/hyperlink" Target="http://www.goodreads.com/work/quotes/491278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066" y="955676"/>
            <a:ext cx="11415183" cy="1880657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 Narrow"/>
              </a:rPr>
              <a:t>Study of two-particle response and phase changes in strongly correlated systems using Dynamical Mean Field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3550" y="3230033"/>
            <a:ext cx="8534400" cy="27813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Bismayan Chakrabarti</a:t>
            </a:r>
          </a:p>
          <a:p>
            <a:endParaRPr lang="en-US" dirty="0"/>
          </a:p>
          <a:p>
            <a:r>
              <a:rPr lang="en-US" sz="2800" dirty="0" smtClean="0"/>
              <a:t>Dissertation defense  </a:t>
            </a:r>
          </a:p>
          <a:p>
            <a:r>
              <a:rPr lang="en-US" sz="2800" dirty="0" smtClean="0"/>
              <a:t> Supervisor: Prof. Kristjan Haule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48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DMFT approximation: An alternative approach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499" y="1600201"/>
                <a:ext cx="10972800" cy="4525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Baym Kadanoff Functional 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m:t>  </m:t>
                      </m:r>
                    </m:oMath>
                  </m:oMathPara>
                </a14:m>
                <a:endParaRPr lang="en-US" sz="28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/>
              </a:p>
              <a:p>
                <a:r>
                  <a:rPr lang="en-US" sz="2400" dirty="0" smtClean="0"/>
                  <a:t>Stationary value at Physical Greens function               Free Energy of System	</a:t>
                </a:r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:r>
                  <a:rPr lang="en-US" sz="3600" dirty="0" smtClean="0"/>
                  <a:t>									</a:t>
                </a:r>
                <a:r>
                  <a:rPr lang="en-US" dirty="0" smtClean="0"/>
                  <a:t>	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499" y="1600201"/>
                <a:ext cx="10972800" cy="4525963"/>
              </a:xfrm>
              <a:blipFill rotWithShape="0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0129" y="4120110"/>
            <a:ext cx="5252484" cy="1309397"/>
            <a:chOff x="4657060" y="4176843"/>
            <a:chExt cx="5252484" cy="130939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657060" y="4176843"/>
                  <a:ext cx="5252484" cy="130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Γ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𝐺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𝐺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</a:rPr>
                        <m:t>=0</m:t>
                      </m:r>
                    </m:oMath>
                  </a14:m>
                  <a:r>
                    <a:rPr lang="en-US" sz="3200" dirty="0"/>
                    <a:t>	   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Φ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𝐺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]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𝛿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𝐺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</m:oMath>
                  </a14:m>
                  <a:endParaRPr lang="en-US" sz="32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endParaRPr lang="en-US" sz="32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060" y="4176843"/>
                  <a:ext cx="5252484" cy="13093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Arrow 8"/>
            <p:cNvSpPr/>
            <p:nvPr/>
          </p:nvSpPr>
          <p:spPr>
            <a:xfrm>
              <a:off x="6510669" y="4415118"/>
              <a:ext cx="935665" cy="3721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6581553" y="3235058"/>
            <a:ext cx="861237" cy="372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363974" y="2275380"/>
                <a:ext cx="7527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ea typeface="Symbol" charset="2"/>
                          <a:cs typeface="Symbol" charset="2"/>
                        </a:rPr>
                        <m:t>Γ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G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]=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800" i="1"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ea typeface="Symbol" charset="2"/>
                                  <a:cs typeface="Symbol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ea typeface="Symbol" charset="2"/>
                                  <a:cs typeface="Symbol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ea typeface="Symbol" charset="2"/>
                                      <a:cs typeface="Symbol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ea typeface="Symbol" charset="2"/>
                                      <a:cs typeface="Symbol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ea typeface="Symbol" charset="2"/>
                                      <a:cs typeface="Symbol" charset="2"/>
                                    </a:rPr>
                                    <m:t>G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i="1">
                          <a:ea typeface="Symbol" charset="2"/>
                          <a:cs typeface="Symbol" charset="2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800" i="1"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ea typeface="Symbol" charset="2"/>
                              <a:cs typeface="Symbol" charset="2"/>
                            </a:rPr>
                            <m:t>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ea typeface="Symbol" charset="2"/>
                                  <a:cs typeface="Symbol" charset="2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ea typeface="Symbol" charset="2"/>
                                  <a:cs typeface="Symbol" charset="2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800" i="1"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</m:d>
                      <m:r>
                        <a:rPr lang="en-US" sz="2800" i="1">
                          <a:ea typeface="Symbol" charset="2"/>
                          <a:cs typeface="Symbol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ea typeface="Symbol" charset="2"/>
                          <a:cs typeface="Symbol" charset="2"/>
                        </a:rPr>
                        <m:t>Φ</m:t>
                      </m:r>
                      <m:r>
                        <a:rPr lang="en-US" sz="2800" i="1">
                          <a:ea typeface="Symbol" charset="2"/>
                          <a:cs typeface="Symbol" charset="2"/>
                        </a:rPr>
                        <m:t>[</m:t>
                      </m:r>
                      <m:r>
                        <a:rPr lang="en-US" sz="2800" i="1">
                          <a:ea typeface="Symbol" charset="2"/>
                          <a:cs typeface="Symbol" charset="2"/>
                        </a:rPr>
                        <m:t>𝐺</m:t>
                      </m:r>
                      <m:r>
                        <a:rPr lang="en-US" sz="2800" i="1">
                          <a:ea typeface="Symbol" charset="2"/>
                          <a:cs typeface="Symbol" charset="2"/>
                        </a:rPr>
                        <m:t>]</m:t>
                      </m:r>
                    </m:oMath>
                  </m:oMathPara>
                </a14:m>
                <a:endParaRPr lang="en-US" sz="2800" dirty="0">
                  <a:ea typeface="Symbol" charset="2"/>
                  <a:cs typeface="Symbol" charset="2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974" y="2275380"/>
                <a:ext cx="75278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721934" y="5322975"/>
                <a:ext cx="716988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 smtClean="0">
                          <a:latin typeface="+mj-lt"/>
                          <a:ea typeface="Symbol" charset="2"/>
                          <a:cs typeface="Symbol" charset="2"/>
                        </a:rPr>
                        <m:t>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+mj-lt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+mj-lt"/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</m:d>
                      <m:r>
                        <a:rPr lang="en-US" sz="2800" b="0" i="1" smtClean="0">
                          <a:latin typeface="+mj-lt"/>
                          <a:ea typeface="Symbol" charset="2"/>
                          <a:cs typeface="Symbol" charset="2"/>
                        </a:rPr>
                        <m:t>     </m:t>
                      </m:r>
                      <m:r>
                        <a:rPr lang="en-US" sz="28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All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 2 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particle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irreducible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diagrams</m:t>
                      </m:r>
                      <m:r>
                        <m:rPr>
                          <m:nor/>
                        </m:rPr>
                        <a:rPr lang="en-US" sz="2800" b="0" i="0" smtClean="0">
                          <a:ea typeface="Symbol" charset="2"/>
                          <a:cs typeface="Symbol" charset="2"/>
                        </a:rPr>
                        <m:t>!</m:t>
                      </m:r>
                    </m:oMath>
                  </m:oMathPara>
                </a14:m>
                <a:endParaRPr lang="en-US" sz="2800" dirty="0">
                  <a:ea typeface="Symbol" charset="2"/>
                  <a:cs typeface="Symbol" charset="2"/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34" y="5322975"/>
                <a:ext cx="7169889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3914258" y="5429507"/>
            <a:ext cx="870393" cy="2977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564525" y="3946334"/>
            <a:ext cx="3239387" cy="932042"/>
            <a:chOff x="789261" y="5005058"/>
            <a:chExt cx="4352713" cy="790927"/>
          </a:xfrm>
        </p:grpSpPr>
        <p:grpSp>
          <p:nvGrpSpPr>
            <p:cNvPr id="23" name="Group 22"/>
            <p:cNvGrpSpPr/>
            <p:nvPr/>
          </p:nvGrpSpPr>
          <p:grpSpPr>
            <a:xfrm>
              <a:off x="1293613" y="5005058"/>
              <a:ext cx="3848361" cy="790927"/>
              <a:chOff x="1293613" y="5005058"/>
              <a:chExt cx="3848361" cy="79092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208983" y="5398728"/>
                <a:ext cx="987194" cy="245783"/>
                <a:chOff x="2317414" y="5407203"/>
                <a:chExt cx="1596533" cy="395982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2317414" y="5803185"/>
                  <a:ext cx="1596533" cy="0"/>
                  <a:chOff x="1105305" y="4942949"/>
                  <a:chExt cx="1596533" cy="0"/>
                </a:xfrm>
              </p:grpSpPr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Freeform 39"/>
                <p:cNvSpPr/>
                <p:nvPr/>
              </p:nvSpPr>
              <p:spPr>
                <a:xfrm>
                  <a:off x="2339325" y="5407203"/>
                  <a:ext cx="1556716" cy="382328"/>
                </a:xfrm>
                <a:custGeom>
                  <a:avLst/>
                  <a:gdLst>
                    <a:gd name="connsiteX0" fmla="*/ 0 w 1556716"/>
                    <a:gd name="connsiteY0" fmla="*/ 382328 h 382328"/>
                    <a:gd name="connsiteX1" fmla="*/ 682770 w 1556716"/>
                    <a:gd name="connsiteY1" fmla="*/ 0 h 382328"/>
                    <a:gd name="connsiteX2" fmla="*/ 1556716 w 1556716"/>
                    <a:gd name="connsiteY2" fmla="*/ 382328 h 3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56716" h="382328">
                      <a:moveTo>
                        <a:pt x="0" y="382328"/>
                      </a:moveTo>
                      <a:cubicBezTo>
                        <a:pt x="211658" y="191164"/>
                        <a:pt x="423317" y="0"/>
                        <a:pt x="682770" y="0"/>
                      </a:cubicBezTo>
                      <a:cubicBezTo>
                        <a:pt x="942223" y="0"/>
                        <a:pt x="1401955" y="266264"/>
                        <a:pt x="1556716" y="382328"/>
                      </a:cubicBezTo>
                    </a:path>
                  </a:pathLst>
                </a:cu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 rot="5400000">
                <a:off x="1122686" y="5234443"/>
                <a:ext cx="687378" cy="345523"/>
                <a:chOff x="909855" y="5059027"/>
                <a:chExt cx="687378" cy="345523"/>
              </a:xfrm>
            </p:grpSpPr>
            <p:sp useBgFill="1">
              <p:nvSpPr>
                <p:cNvPr id="37" name="Oval 36"/>
                <p:cNvSpPr/>
                <p:nvPr/>
              </p:nvSpPr>
              <p:spPr>
                <a:xfrm>
                  <a:off x="909855" y="5059027"/>
                  <a:ext cx="337006" cy="345523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246861" y="5231789"/>
                  <a:ext cx="35037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3725407" y="5005058"/>
                <a:ext cx="835989" cy="790927"/>
                <a:chOff x="3717763" y="4669858"/>
                <a:chExt cx="987194" cy="974653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3717763" y="5610926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35" name="Straight Connector 34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3717763" y="486102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4704957" y="4869496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767" y="5431809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3796" y="5453809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8971" y="5453809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261" y="5453809"/>
              <a:ext cx="304800" cy="127000"/>
            </a:xfrm>
            <a:prstGeom prst="rect">
              <a:avLst/>
            </a:prstGeom>
          </p:spPr>
        </p:pic>
      </p:grpSp>
      <p:cxnSp>
        <p:nvCxnSpPr>
          <p:cNvPr id="45" name="Straight Arrow Connector 44"/>
          <p:cNvCxnSpPr/>
          <p:nvPr/>
        </p:nvCxnSpPr>
        <p:spPr>
          <a:xfrm>
            <a:off x="9033784" y="4015221"/>
            <a:ext cx="693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1031383" y="3949193"/>
            <a:ext cx="693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10978000" y="4313825"/>
            <a:ext cx="82752" cy="103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1002729" y="4850020"/>
            <a:ext cx="693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926382" y="4695105"/>
            <a:ext cx="69325" cy="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46229" y="443883"/>
            <a:ext cx="11236171" cy="5682281"/>
          </a:xfrm>
        </p:spPr>
        <p:txBody>
          <a:bodyPr/>
          <a:lstStyle/>
          <a:p>
            <a:r>
              <a:rPr lang="en-US" dirty="0" smtClean="0"/>
              <a:t>Full Luttinger Ward Functional: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DMFT Approximation- Replace all Greens functions by Local Greens functions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75375" y="1351013"/>
            <a:ext cx="10907025" cy="1298137"/>
            <a:chOff x="970006" y="978151"/>
            <a:chExt cx="10907025" cy="1298137"/>
          </a:xfrm>
        </p:grpSpPr>
        <p:grpSp>
          <p:nvGrpSpPr>
            <p:cNvPr id="39" name="Group 38"/>
            <p:cNvGrpSpPr/>
            <p:nvPr/>
          </p:nvGrpSpPr>
          <p:grpSpPr>
            <a:xfrm>
              <a:off x="970006" y="978151"/>
              <a:ext cx="10907025" cy="1298137"/>
              <a:chOff x="970006" y="978151"/>
              <a:chExt cx="10907025" cy="1298137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9347" y="1430737"/>
                <a:ext cx="300094" cy="285255"/>
              </a:xfrm>
              <a:prstGeom prst="rect">
                <a:avLst/>
              </a:prstGeom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6096180" y="1209825"/>
                <a:ext cx="956828" cy="753235"/>
                <a:chOff x="6096180" y="1209825"/>
                <a:chExt cx="956828" cy="753235"/>
              </a:xfrm>
            </p:grpSpPr>
            <p:sp useBgFill="1">
              <p:nvSpPr>
                <p:cNvPr id="68" name="Oval 67"/>
                <p:cNvSpPr/>
                <p:nvPr/>
              </p:nvSpPr>
              <p:spPr>
                <a:xfrm>
                  <a:off x="6096180" y="1209825"/>
                  <a:ext cx="956828" cy="753235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6096180" y="1586443"/>
                  <a:ext cx="956828" cy="8609"/>
                </a:xfrm>
                <a:prstGeom prst="line">
                  <a:avLst/>
                </a:prstGeom>
                <a:ln w="22225">
                  <a:solidFill>
                    <a:srgbClr val="292934"/>
                  </a:solidFill>
                  <a:prstDash val="lg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7257602" y="978151"/>
                <a:ext cx="1513206" cy="1298137"/>
                <a:chOff x="3099793" y="2653553"/>
                <a:chExt cx="1513206" cy="129813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bg-BG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4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Group 55"/>
                <p:cNvGrpSpPr/>
                <p:nvPr/>
              </p:nvGrpSpPr>
              <p:grpSpPr>
                <a:xfrm>
                  <a:off x="3872035" y="2653553"/>
                  <a:ext cx="740964" cy="1298137"/>
                  <a:chOff x="5482447" y="3410887"/>
                  <a:chExt cx="740964" cy="1298137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5482447" y="3501322"/>
                    <a:ext cx="740964" cy="1121157"/>
                    <a:chOff x="4957637" y="1389295"/>
                    <a:chExt cx="663791" cy="511499"/>
                  </a:xfrm>
                </p:grpSpPr>
                <p:sp useBgFill="1">
                  <p:nvSpPr>
                    <p:cNvPr id="23" name="Oval 22"/>
                    <p:cNvSpPr/>
                    <p:nvPr/>
                  </p:nvSpPr>
                  <p:spPr>
                    <a:xfrm>
                      <a:off x="4968538" y="1389295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24" name="Oval 23"/>
                    <p:cNvSpPr/>
                    <p:nvPr/>
                  </p:nvSpPr>
                  <p:spPr>
                    <a:xfrm>
                      <a:off x="4957637" y="1706151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4957637" y="1492601"/>
                      <a:ext cx="443" cy="32961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5610527" y="1492601"/>
                      <a:ext cx="0" cy="310872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" name="Chevron 41"/>
                  <p:cNvSpPr/>
                  <p:nvPr/>
                </p:nvSpPr>
                <p:spPr>
                  <a:xfrm flipH="1">
                    <a:off x="5758433" y="4102645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Chevron 42"/>
                  <p:cNvSpPr/>
                  <p:nvPr/>
                </p:nvSpPr>
                <p:spPr>
                  <a:xfrm flipH="1">
                    <a:off x="5763995" y="3410887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Chevron 51"/>
                  <p:cNvSpPr/>
                  <p:nvPr/>
                </p:nvSpPr>
                <p:spPr>
                  <a:xfrm>
                    <a:off x="5787046" y="4536244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Chevron 52"/>
                  <p:cNvSpPr/>
                  <p:nvPr/>
                </p:nvSpPr>
                <p:spPr>
                  <a:xfrm>
                    <a:off x="5787046" y="3820035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99793" y="3126736"/>
                  <a:ext cx="300094" cy="28525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9144039" y="1018154"/>
                <a:ext cx="1477248" cy="952913"/>
                <a:chOff x="9484679" y="951081"/>
                <a:chExt cx="1477248" cy="952913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9484679" y="1064199"/>
                  <a:ext cx="1477248" cy="753235"/>
                  <a:chOff x="3606248" y="2826744"/>
                  <a:chExt cx="1477248" cy="753235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126668" y="2826744"/>
                    <a:ext cx="956828" cy="753235"/>
                    <a:chOff x="2339474" y="2018632"/>
                    <a:chExt cx="2179052" cy="935789"/>
                  </a:xfrm>
                </p:grpSpPr>
                <p:sp useBgFill="1">
                  <p:nvSpPr>
                    <p:cNvPr id="27" name="Oval 26"/>
                    <p:cNvSpPr/>
                    <p:nvPr/>
                  </p:nvSpPr>
                  <p:spPr>
                    <a:xfrm>
                      <a:off x="2339474" y="2018632"/>
                      <a:ext cx="2179052" cy="935789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V="1">
                      <a:off x="2339474" y="2486527"/>
                      <a:ext cx="2179052" cy="1069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3" name="TextBox 6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4624864" y="2874138"/>
                    <a:ext cx="3347" cy="692081"/>
                  </a:xfrm>
                  <a:prstGeom prst="line">
                    <a:avLst/>
                  </a:prstGeom>
                  <a:ln w="22225">
                    <a:solidFill>
                      <a:srgbClr val="292934"/>
                    </a:solidFill>
                    <a:prstDash val="lg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Chevron 59"/>
                <p:cNvSpPr/>
                <p:nvPr/>
              </p:nvSpPr>
              <p:spPr>
                <a:xfrm flipH="1">
                  <a:off x="10393046" y="1712485"/>
                  <a:ext cx="156976" cy="191509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Chevron 53"/>
                <p:cNvSpPr/>
                <p:nvPr/>
              </p:nvSpPr>
              <p:spPr>
                <a:xfrm>
                  <a:off x="10399644" y="951081"/>
                  <a:ext cx="143193" cy="186217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970006" y="1188724"/>
                <a:ext cx="10907025" cy="707789"/>
                <a:chOff x="970006" y="1196205"/>
                <a:chExt cx="10907025" cy="70778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201891" y="1196205"/>
                  <a:ext cx="8675140" cy="707789"/>
                  <a:chOff x="3201891" y="1196205"/>
                  <a:chExt cx="8675140" cy="707789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353885" y="1427231"/>
                    <a:ext cx="300094" cy="285255"/>
                  </a:xfrm>
                  <a:prstGeom prst="rect">
                    <a:avLst/>
                  </a:prstGeom>
                </p:spPr>
              </p:pic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3503836" y="1196205"/>
                    <a:ext cx="1815534" cy="707789"/>
                    <a:chOff x="2525082" y="1293793"/>
                    <a:chExt cx="2961615" cy="911168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2525082" y="1394994"/>
                      <a:ext cx="2961615" cy="728446"/>
                      <a:chOff x="2791327" y="3700380"/>
                      <a:chExt cx="2868862" cy="935789"/>
                    </a:xfrm>
                  </p:grpSpPr>
                  <p:sp useBgFill="1">
                    <p:nvSpPr>
                      <p:cNvPr id="29" name="Oval 28"/>
                      <p:cNvSpPr/>
                      <p:nvPr/>
                    </p:nvSpPr>
                    <p:spPr>
                      <a:xfrm>
                        <a:off x="2791327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chemeClr val="tx1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 useBgFill="1">
                    <p:nvSpPr>
                      <p:cNvPr id="30" name="Oval 29"/>
                      <p:cNvSpPr/>
                      <p:nvPr/>
                    </p:nvSpPr>
                    <p:spPr>
                      <a:xfrm>
                        <a:off x="4716379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rgbClr val="292934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1" name="Straight Connector 30"/>
                      <p:cNvCxnSpPr/>
                      <p:nvPr/>
                    </p:nvCxnSpPr>
                    <p:spPr>
                      <a:xfrm>
                        <a:off x="3735137" y="4168275"/>
                        <a:ext cx="981242" cy="0"/>
                      </a:xfrm>
                      <a:prstGeom prst="line">
                        <a:avLst/>
                      </a:prstGeom>
                      <a:ln w="22225">
                        <a:solidFill>
                          <a:srgbClr val="292934"/>
                        </a:solidFill>
                        <a:prstDash val="lg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6" name="Chevron 35"/>
                    <p:cNvSpPr/>
                    <p:nvPr/>
                  </p:nvSpPr>
                  <p:spPr>
                    <a:xfrm>
                      <a:off x="2927676" y="1308604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Chevron 36"/>
                    <p:cNvSpPr/>
                    <p:nvPr/>
                  </p:nvSpPr>
                  <p:spPr>
                    <a:xfrm>
                      <a:off x="4932028" y="1293793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Chevron 37"/>
                    <p:cNvSpPr/>
                    <p:nvPr/>
                  </p:nvSpPr>
                  <p:spPr>
                    <a:xfrm flipH="1">
                      <a:off x="2922622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" name="Chevron 39"/>
                    <p:cNvSpPr/>
                    <p:nvPr/>
                  </p:nvSpPr>
                  <p:spPr>
                    <a:xfrm flipH="1">
                      <a:off x="4923335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62" name="TextBox 6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r="25169" b="11609"/>
                  <a:stretch/>
                </p:blipFill>
                <p:spPr>
                  <a:xfrm>
                    <a:off x="10872304" y="1369311"/>
                    <a:ext cx="1004727" cy="3107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Right Arrow 14"/>
                <p:cNvSpPr/>
                <p:nvPr/>
              </p:nvSpPr>
              <p:spPr>
                <a:xfrm>
                  <a:off x="2394842" y="1390219"/>
                  <a:ext cx="669303" cy="308593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70006" y="1281905"/>
                      <a:ext cx="1860669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0006" y="1281905"/>
                      <a:ext cx="1860669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6" name="Chevron 65"/>
            <p:cNvSpPr/>
            <p:nvPr/>
          </p:nvSpPr>
          <p:spPr>
            <a:xfrm>
              <a:off x="6538540" y="1133170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 flipH="1">
              <a:off x="6527882" y="1886493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48576" y="3909075"/>
            <a:ext cx="11568642" cy="1471516"/>
            <a:chOff x="403220" y="978151"/>
            <a:chExt cx="11473811" cy="1298137"/>
          </a:xfrm>
        </p:grpSpPr>
        <p:grpSp>
          <p:nvGrpSpPr>
            <p:cNvPr id="76" name="Group 75"/>
            <p:cNvGrpSpPr/>
            <p:nvPr/>
          </p:nvGrpSpPr>
          <p:grpSpPr>
            <a:xfrm>
              <a:off x="403220" y="978151"/>
              <a:ext cx="11473811" cy="1298137"/>
              <a:chOff x="403220" y="978151"/>
              <a:chExt cx="11473811" cy="1298137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9347" y="1430737"/>
                <a:ext cx="300094" cy="285255"/>
              </a:xfrm>
              <a:prstGeom prst="rect">
                <a:avLst/>
              </a:prstGeom>
            </p:spPr>
          </p:pic>
          <p:grpSp>
            <p:nvGrpSpPr>
              <p:cNvPr id="80" name="Group 79"/>
              <p:cNvGrpSpPr/>
              <p:nvPr/>
            </p:nvGrpSpPr>
            <p:grpSpPr>
              <a:xfrm>
                <a:off x="6096180" y="1209825"/>
                <a:ext cx="956828" cy="753235"/>
                <a:chOff x="6096180" y="1209825"/>
                <a:chExt cx="956828" cy="753235"/>
              </a:xfrm>
            </p:grpSpPr>
            <p:sp useBgFill="1">
              <p:nvSpPr>
                <p:cNvPr id="120" name="Oval 119"/>
                <p:cNvSpPr/>
                <p:nvPr/>
              </p:nvSpPr>
              <p:spPr>
                <a:xfrm>
                  <a:off x="6096180" y="1209825"/>
                  <a:ext cx="956828" cy="753235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6096180" y="1586443"/>
                  <a:ext cx="956828" cy="8609"/>
                </a:xfrm>
                <a:prstGeom prst="line">
                  <a:avLst/>
                </a:prstGeom>
                <a:ln w="22225">
                  <a:solidFill>
                    <a:srgbClr val="292934"/>
                  </a:solidFill>
                  <a:prstDash val="lg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>
                <a:off x="7257602" y="978151"/>
                <a:ext cx="1513206" cy="1298137"/>
                <a:chOff x="3099793" y="2653553"/>
                <a:chExt cx="1513206" cy="1298137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bg-BG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4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9" name="Group 108"/>
                <p:cNvGrpSpPr/>
                <p:nvPr/>
              </p:nvGrpSpPr>
              <p:grpSpPr>
                <a:xfrm>
                  <a:off x="3872035" y="2653553"/>
                  <a:ext cx="740964" cy="1298137"/>
                  <a:chOff x="5482447" y="3410887"/>
                  <a:chExt cx="740964" cy="1298137"/>
                </a:xfrm>
              </p:grpSpPr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5482447" y="3501322"/>
                    <a:ext cx="740964" cy="1121157"/>
                    <a:chOff x="4957637" y="1389295"/>
                    <a:chExt cx="663791" cy="511499"/>
                  </a:xfrm>
                </p:grpSpPr>
                <p:sp useBgFill="1">
                  <p:nvSpPr>
                    <p:cNvPr id="116" name="Oval 115"/>
                    <p:cNvSpPr/>
                    <p:nvPr/>
                  </p:nvSpPr>
                  <p:spPr>
                    <a:xfrm>
                      <a:off x="4968538" y="1389295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117" name="Oval 116"/>
                    <p:cNvSpPr/>
                    <p:nvPr/>
                  </p:nvSpPr>
                  <p:spPr>
                    <a:xfrm>
                      <a:off x="4957637" y="1706151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8" name="Straight Connector 117"/>
                    <p:cNvCxnSpPr/>
                    <p:nvPr/>
                  </p:nvCxnSpPr>
                  <p:spPr>
                    <a:xfrm>
                      <a:off x="4957637" y="1492601"/>
                      <a:ext cx="443" cy="32961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/>
                    <p:cNvCxnSpPr/>
                    <p:nvPr/>
                  </p:nvCxnSpPr>
                  <p:spPr>
                    <a:xfrm>
                      <a:off x="5610527" y="1492601"/>
                      <a:ext cx="0" cy="310872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12" name="Chevron 111"/>
                  <p:cNvSpPr/>
                  <p:nvPr/>
                </p:nvSpPr>
                <p:spPr>
                  <a:xfrm flipH="1">
                    <a:off x="5758433" y="4102645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Chevron 112"/>
                  <p:cNvSpPr/>
                  <p:nvPr/>
                </p:nvSpPr>
                <p:spPr>
                  <a:xfrm flipH="1">
                    <a:off x="5763995" y="3410887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4" name="Chevron 113"/>
                  <p:cNvSpPr/>
                  <p:nvPr/>
                </p:nvSpPr>
                <p:spPr>
                  <a:xfrm>
                    <a:off x="5787046" y="4536244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Chevron 114"/>
                  <p:cNvSpPr/>
                  <p:nvPr/>
                </p:nvSpPr>
                <p:spPr>
                  <a:xfrm>
                    <a:off x="5787046" y="3820035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110" name="Picture 10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99793" y="3126736"/>
                  <a:ext cx="300094" cy="285255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/>
              <p:cNvGrpSpPr/>
              <p:nvPr/>
            </p:nvGrpSpPr>
            <p:grpSpPr>
              <a:xfrm>
                <a:off x="9144039" y="1018154"/>
                <a:ext cx="1477248" cy="952913"/>
                <a:chOff x="9484679" y="951081"/>
                <a:chExt cx="1477248" cy="952913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9484679" y="1064199"/>
                  <a:ext cx="1477248" cy="753235"/>
                  <a:chOff x="3606248" y="2826744"/>
                  <a:chExt cx="1477248" cy="753235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4126668" y="2826744"/>
                    <a:ext cx="956828" cy="753235"/>
                    <a:chOff x="2339474" y="2018632"/>
                    <a:chExt cx="2179052" cy="935789"/>
                  </a:xfrm>
                </p:grpSpPr>
                <p:sp useBgFill="1">
                  <p:nvSpPr>
                    <p:cNvPr id="106" name="Oval 105"/>
                    <p:cNvSpPr/>
                    <p:nvPr/>
                  </p:nvSpPr>
                  <p:spPr>
                    <a:xfrm>
                      <a:off x="2339474" y="2018632"/>
                      <a:ext cx="2179052" cy="935789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7" name="Straight Connector 106"/>
                    <p:cNvCxnSpPr/>
                    <p:nvPr/>
                  </p:nvCxnSpPr>
                  <p:spPr>
                    <a:xfrm flipV="1">
                      <a:off x="2339474" y="2486527"/>
                      <a:ext cx="2179052" cy="1069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TextBox 103"/>
                      <p:cNvSpPr txBox="1"/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3" name="TextBox 6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Connector 104"/>
                  <p:cNvCxnSpPr/>
                  <p:nvPr/>
                </p:nvCxnSpPr>
                <p:spPr>
                  <a:xfrm flipH="1">
                    <a:off x="4624864" y="2874138"/>
                    <a:ext cx="3347" cy="692081"/>
                  </a:xfrm>
                  <a:prstGeom prst="line">
                    <a:avLst/>
                  </a:prstGeom>
                  <a:ln w="22225">
                    <a:solidFill>
                      <a:srgbClr val="292934"/>
                    </a:solidFill>
                    <a:prstDash val="lg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1" name="Chevron 100"/>
                <p:cNvSpPr/>
                <p:nvPr/>
              </p:nvSpPr>
              <p:spPr>
                <a:xfrm flipH="1">
                  <a:off x="10393046" y="1712485"/>
                  <a:ext cx="156976" cy="191509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Chevron 101"/>
                <p:cNvSpPr/>
                <p:nvPr/>
              </p:nvSpPr>
              <p:spPr>
                <a:xfrm>
                  <a:off x="10399644" y="951081"/>
                  <a:ext cx="143193" cy="186217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403220" y="1188724"/>
                <a:ext cx="11473811" cy="707789"/>
                <a:chOff x="403220" y="1196205"/>
                <a:chExt cx="11473811" cy="707789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3201891" y="1196205"/>
                  <a:ext cx="8675140" cy="707789"/>
                  <a:chOff x="3201891" y="1196205"/>
                  <a:chExt cx="8675140" cy="707789"/>
                </a:xfrm>
              </p:grpSpPr>
              <p:pic>
                <p:nvPicPr>
                  <p:cNvPr id="87" name="Picture 86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353885" y="1427231"/>
                    <a:ext cx="300094" cy="285255"/>
                  </a:xfrm>
                  <a:prstGeom prst="rect">
                    <a:avLst/>
                  </a:prstGeom>
                </p:spPr>
              </p:pic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3503836" y="1196205"/>
                    <a:ext cx="1815534" cy="707789"/>
                    <a:chOff x="2525082" y="1293793"/>
                    <a:chExt cx="2961615" cy="911168"/>
                  </a:xfrm>
                </p:grpSpPr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2525082" y="1394994"/>
                      <a:ext cx="2961615" cy="728446"/>
                      <a:chOff x="2791327" y="3700380"/>
                      <a:chExt cx="2868862" cy="935789"/>
                    </a:xfrm>
                  </p:grpSpPr>
                  <p:sp useBgFill="1">
                    <p:nvSpPr>
                      <p:cNvPr id="97" name="Oval 96"/>
                      <p:cNvSpPr/>
                      <p:nvPr/>
                    </p:nvSpPr>
                    <p:spPr>
                      <a:xfrm>
                        <a:off x="2791327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chemeClr val="tx1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 useBgFill="1">
                    <p:nvSpPr>
                      <p:cNvPr id="98" name="Oval 97"/>
                      <p:cNvSpPr/>
                      <p:nvPr/>
                    </p:nvSpPr>
                    <p:spPr>
                      <a:xfrm>
                        <a:off x="4716379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rgbClr val="292934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99" name="Straight Connector 98"/>
                      <p:cNvCxnSpPr/>
                      <p:nvPr/>
                    </p:nvCxnSpPr>
                    <p:spPr>
                      <a:xfrm>
                        <a:off x="3735137" y="4168275"/>
                        <a:ext cx="981242" cy="0"/>
                      </a:xfrm>
                      <a:prstGeom prst="line">
                        <a:avLst/>
                      </a:prstGeom>
                      <a:ln w="22225">
                        <a:solidFill>
                          <a:srgbClr val="292934"/>
                        </a:solidFill>
                        <a:prstDash val="lg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93" name="Chevron 92"/>
                    <p:cNvSpPr/>
                    <p:nvPr/>
                  </p:nvSpPr>
                  <p:spPr>
                    <a:xfrm>
                      <a:off x="2927676" y="1308604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4" name="Chevron 93"/>
                    <p:cNvSpPr/>
                    <p:nvPr/>
                  </p:nvSpPr>
                  <p:spPr>
                    <a:xfrm>
                      <a:off x="4932028" y="1293793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5" name="Chevron 94"/>
                    <p:cNvSpPr/>
                    <p:nvPr/>
                  </p:nvSpPr>
                  <p:spPr>
                    <a:xfrm flipH="1">
                      <a:off x="2922622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6" name="Chevron 95"/>
                    <p:cNvSpPr/>
                    <p:nvPr/>
                  </p:nvSpPr>
                  <p:spPr>
                    <a:xfrm flipH="1">
                      <a:off x="4923335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r="25169" b="11609"/>
                  <a:stretch/>
                </p:blipFill>
                <p:spPr>
                  <a:xfrm>
                    <a:off x="10872304" y="1369311"/>
                    <a:ext cx="1004727" cy="3107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5" name="Right Arrow 84"/>
                <p:cNvSpPr/>
                <p:nvPr/>
              </p:nvSpPr>
              <p:spPr>
                <a:xfrm>
                  <a:off x="2394842" y="1390219"/>
                  <a:ext cx="669303" cy="308593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403220" y="1289482"/>
                      <a:ext cx="1860669" cy="50129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0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</a:rPr>
                                  <m:t>DMFT</m:t>
                                </m:r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𝑖𝑖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>
                <p:sp>
                  <p:nvSpPr>
                    <p:cNvPr id="86" name="TextBox 8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3220" y="1289482"/>
                      <a:ext cx="1860669" cy="501291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r="-2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77" name="Chevron 76"/>
            <p:cNvSpPr/>
            <p:nvPr/>
          </p:nvSpPr>
          <p:spPr>
            <a:xfrm>
              <a:off x="6538540" y="1133170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Chevron 77"/>
            <p:cNvSpPr/>
            <p:nvPr/>
          </p:nvSpPr>
          <p:spPr>
            <a:xfrm flipH="1">
              <a:off x="6527882" y="1886493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3255576" y="4306956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76" y="4306956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3987334" y="4306956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34" y="4306956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/>
              <p:cNvSpPr txBox="1"/>
              <p:nvPr/>
            </p:nvSpPr>
            <p:spPr>
              <a:xfrm>
                <a:off x="4487648" y="4306956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48" y="4306956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/>
              <p:cNvSpPr txBox="1"/>
              <p:nvPr/>
            </p:nvSpPr>
            <p:spPr>
              <a:xfrm>
                <a:off x="5213384" y="4321610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384" y="4321610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/>
              <p:cNvSpPr txBox="1"/>
              <p:nvPr/>
            </p:nvSpPr>
            <p:spPr>
              <a:xfrm>
                <a:off x="5842374" y="4399128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374" y="4399128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/>
              <p:cNvSpPr txBox="1"/>
              <p:nvPr/>
            </p:nvSpPr>
            <p:spPr>
              <a:xfrm>
                <a:off x="6958062" y="4390306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62" y="4390306"/>
                <a:ext cx="13394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0909" r="-3181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/>
              <p:cNvSpPr txBox="1"/>
              <p:nvPr/>
            </p:nvSpPr>
            <p:spPr>
              <a:xfrm>
                <a:off x="9440993" y="4286056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993" y="4286056"/>
                <a:ext cx="133946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40909" r="-3181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/>
              <p:cNvSpPr txBox="1"/>
              <p:nvPr/>
            </p:nvSpPr>
            <p:spPr>
              <a:xfrm>
                <a:off x="8707255" y="4060115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255" y="4060115"/>
                <a:ext cx="13394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/>
              <p:cNvSpPr txBox="1"/>
              <p:nvPr/>
            </p:nvSpPr>
            <p:spPr>
              <a:xfrm>
                <a:off x="10601531" y="4299107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531" y="4299107"/>
                <a:ext cx="133946" cy="276999"/>
              </a:xfrm>
              <a:prstGeom prst="rect">
                <a:avLst/>
              </a:prstGeom>
              <a:blipFill rotWithShape="0">
                <a:blip r:embed="rId19"/>
                <a:stretch>
                  <a:fillRect l="-40909" r="-3181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/>
              <p:cNvSpPr txBox="1"/>
              <p:nvPr/>
            </p:nvSpPr>
            <p:spPr>
              <a:xfrm>
                <a:off x="8703733" y="4860047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733" y="4860047"/>
                <a:ext cx="133946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40909" r="-3181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/>
              <p:cNvSpPr txBox="1"/>
              <p:nvPr/>
            </p:nvSpPr>
            <p:spPr>
              <a:xfrm>
                <a:off x="10082917" y="3772119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917" y="3772119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/>
              <p:cNvSpPr txBox="1"/>
              <p:nvPr/>
            </p:nvSpPr>
            <p:spPr>
              <a:xfrm>
                <a:off x="10021700" y="5006564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700" y="5006564"/>
                <a:ext cx="133946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40909" r="-3181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6487" y="5650933"/>
            <a:ext cx="587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Self Energy Becomes Local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/>
              <p:cNvSpPr txBox="1"/>
              <p:nvPr/>
            </p:nvSpPr>
            <p:spPr>
              <a:xfrm>
                <a:off x="7798560" y="4064992"/>
                <a:ext cx="1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60" y="4064992"/>
                <a:ext cx="133946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40909" r="-318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0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DMFT good at dealing with local correlations: treat d and f shells</a:t>
            </a:r>
          </a:p>
          <a:p>
            <a:pPr lvl="1"/>
            <a:r>
              <a:rPr lang="en-US" dirty="0" smtClean="0"/>
              <a:t>Too  computationally expensive to treat all orbitals</a:t>
            </a:r>
          </a:p>
          <a:p>
            <a:r>
              <a:rPr lang="en-US" dirty="0" smtClean="0"/>
              <a:t>DFT excellent for weakly correlated orbitals</a:t>
            </a:r>
          </a:p>
          <a:p>
            <a:pPr lvl="1"/>
            <a:r>
              <a:rPr lang="en-US" dirty="0" smtClean="0"/>
              <a:t>Computationally cheap but can’t simulate correlated orbitals</a:t>
            </a:r>
          </a:p>
          <a:p>
            <a:r>
              <a:rPr lang="en-US" dirty="0" smtClean="0"/>
              <a:t>Combine them DFT+DMFT : </a:t>
            </a:r>
            <a:r>
              <a:rPr lang="en-US" dirty="0" smtClean="0">
                <a:solidFill>
                  <a:srgbClr val="FF0000"/>
                </a:solidFill>
              </a:rPr>
              <a:t>State of the art method to perform ab initio simulations of correlated materials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DFT with DMFT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63947" y="4670909"/>
            <a:ext cx="9230691" cy="1637818"/>
            <a:chOff x="1517649" y="4242122"/>
            <a:chExt cx="9230691" cy="1637818"/>
          </a:xfrm>
        </p:grpSpPr>
        <p:sp>
          <p:nvSpPr>
            <p:cNvPr id="10" name="Oval 9"/>
            <p:cNvSpPr/>
            <p:nvPr/>
          </p:nvSpPr>
          <p:spPr>
            <a:xfrm>
              <a:off x="1517649" y="4242122"/>
              <a:ext cx="1828800" cy="159730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DFT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919540" y="4282634"/>
              <a:ext cx="1828800" cy="159730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</a:rPr>
                <a:t>DMFT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53336" y="4328932"/>
              <a:ext cx="2685327" cy="14236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DFT+DMFT</a:t>
              </a:r>
              <a:endParaRPr lang="en-US" sz="3200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507129" y="4907666"/>
              <a:ext cx="1111170" cy="35881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7581418" y="4907666"/>
              <a:ext cx="1145893" cy="358815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DFT+DMFT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Allows us to perform ab-initio simulations of actual material systems with open d or f shell elements</a:t>
            </a:r>
            <a:endParaRPr lang="en-US" sz="2200" dirty="0"/>
          </a:p>
          <a:p>
            <a:r>
              <a:rPr lang="en-US" sz="2200" dirty="0" smtClean="0"/>
              <a:t>Allows for finite temperature simulations unlike DFT</a:t>
            </a:r>
            <a:endParaRPr lang="en-US" sz="2200" dirty="0"/>
          </a:p>
          <a:p>
            <a:r>
              <a:rPr lang="en-US" sz="2200" dirty="0" smtClean="0"/>
              <a:t>State of the art impurity solvers allow a wide variety of experimental observables to be calculated</a:t>
            </a:r>
            <a:endParaRPr lang="en-US" sz="2200" dirty="0"/>
          </a:p>
          <a:p>
            <a:r>
              <a:rPr lang="en-US" sz="2200" dirty="0" smtClean="0"/>
              <a:t>Caveats-</a:t>
            </a:r>
          </a:p>
          <a:p>
            <a:pPr lvl="1"/>
            <a:r>
              <a:rPr lang="en-US" sz="2200" dirty="0" smtClean="0"/>
              <a:t>Can be computationally expensive (f-shell elements like Pu require hundreds of thousands of computer hours)</a:t>
            </a:r>
          </a:p>
          <a:p>
            <a:pPr lvl="1"/>
            <a:r>
              <a:rPr lang="en-US" sz="2200" dirty="0" smtClean="0"/>
              <a:t>For some impurity solvers, require analytic continuation</a:t>
            </a:r>
          </a:p>
          <a:p>
            <a:pPr lvl="1"/>
            <a:r>
              <a:rPr lang="en-US" sz="2200" dirty="0" smtClean="0"/>
              <a:t>Double Counting: Eliminate the part of electronic correlations that are captured by both DMFT and DFT to avoid over-estimation of Coulomb 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Research Projects using DMFT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Magnetic Spectral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175" y="1600201"/>
                <a:ext cx="109728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/>
                  <a:t>M</a:t>
                </a:r>
                <a:r>
                  <a:rPr lang="en-US" dirty="0" smtClean="0"/>
                  <a:t>agnetic Spectral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gives us information about all the magnetic excitations of the system.  Can be measure by Neutron scattering experiments.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For materials with strong localization: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𝜒</m:t>
                    </m:r>
                    <m:r>
                      <a:rPr lang="en-US" b="0" i="1" smtClean="0">
                        <a:latin typeface="Cambria Math" charset="0"/>
                      </a:rPr>
                      <m:t>”(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: Magnetic form factor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𝜒</m:t>
                    </m:r>
                    <m:r>
                      <a:rPr lang="en-US" i="1">
                        <a:latin typeface="Cambria Math" charset="0"/>
                      </a:rPr>
                      <m:t>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Imaginary part of Dynamic Magnetic Susceptibility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DFT+DMFT allows us to calculate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, which we shall use to study two long standing problems in condensed matter</a:t>
                </a:r>
              </a:p>
              <a:p>
                <a:pPr lvl="1"/>
                <a:r>
                  <a:rPr lang="en-US" dirty="0" smtClean="0"/>
                  <a:t>The volume collapse transition in Cerium</a:t>
                </a:r>
              </a:p>
              <a:p>
                <a:pPr lvl="1"/>
                <a:r>
                  <a:rPr lang="en-US" dirty="0" smtClean="0"/>
                  <a:t>The valence fluctuating ground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-Pu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600201"/>
                <a:ext cx="10972800" cy="4525963"/>
              </a:xfrm>
              <a:blipFill rotWithShape="0">
                <a:blip r:embed="rId2"/>
                <a:stretch>
                  <a:fillRect l="-667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Collapse transition in Cerium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592729" y="2180070"/>
            <a:ext cx="5968678" cy="4061188"/>
            <a:chOff x="2592729" y="2180070"/>
            <a:chExt cx="5968678" cy="40611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729" y="2180070"/>
              <a:ext cx="5968678" cy="4061188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3136740" y="3819645"/>
              <a:ext cx="1666754" cy="972274"/>
            </a:xfrm>
            <a:prstGeom prst="donut">
              <a:avLst>
                <a:gd name="adj" fmla="val 475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581" y="2064977"/>
            <a:ext cx="7768973" cy="3717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03494" y="2872547"/>
            <a:ext cx="219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Increase Pressure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32770"/>
                <a:ext cx="10972800" cy="452596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-Ce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-Ce transition in Cerium. Intensely studied for decades!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Ce shows Pauli like susceptibility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-Ce shows Curie like susceptibility.</a:t>
                </a:r>
              </a:p>
              <a:p>
                <a:endParaRPr lang="en-US" dirty="0"/>
              </a:p>
              <a:p>
                <a:r>
                  <a:rPr lang="en-US" dirty="0" smtClean="0"/>
                  <a:t>Possible explanations:</a:t>
                </a:r>
              </a:p>
              <a:p>
                <a:pPr lvl="1"/>
                <a:r>
                  <a:rPr lang="en-US" dirty="0"/>
                  <a:t>Promotional Model (</a:t>
                </a:r>
                <a:r>
                  <a:rPr lang="en-US" dirty="0" err="1"/>
                  <a:t>Coqblin</a:t>
                </a:r>
                <a:r>
                  <a:rPr lang="en-US" dirty="0"/>
                  <a:t> </a:t>
                </a:r>
                <a:r>
                  <a:rPr lang="en-US" dirty="0" err="1"/>
                  <a:t>et.al</a:t>
                </a:r>
                <a:r>
                  <a:rPr lang="en-US" dirty="0"/>
                  <a:t>, 1968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Mott </a:t>
                </a:r>
                <a:r>
                  <a:rPr lang="en-US" dirty="0"/>
                  <a:t>Transition (</a:t>
                </a:r>
                <a:r>
                  <a:rPr lang="en-US" dirty="0" smtClean="0"/>
                  <a:t>Johansson,1974)</a:t>
                </a:r>
              </a:p>
              <a:p>
                <a:pPr lvl="1"/>
                <a:r>
                  <a:rPr lang="en-US" dirty="0" smtClean="0"/>
                  <a:t>Kondo </a:t>
                </a:r>
                <a:r>
                  <a:rPr lang="en-US" dirty="0"/>
                  <a:t>volume collapse (</a:t>
                </a:r>
                <a:r>
                  <a:rPr lang="en-US" dirty="0" err="1"/>
                  <a:t>Lavagna</a:t>
                </a:r>
                <a:r>
                  <a:rPr lang="en-US" dirty="0"/>
                  <a:t> et. al 1982. Allen </a:t>
                </a:r>
                <a:r>
                  <a:rPr lang="en-US" dirty="0" err="1"/>
                  <a:t>et.al</a:t>
                </a:r>
                <a:r>
                  <a:rPr lang="en-US" dirty="0"/>
                  <a:t> 1982) 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32770"/>
                <a:ext cx="10972800" cy="4525963"/>
              </a:xfrm>
              <a:blipFill rotWithShape="0">
                <a:blip r:embed="rId4"/>
                <a:stretch>
                  <a:fillRect l="-1000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103980" cy="859681"/>
          </a:xfrm>
        </p:spPr>
        <p:txBody>
          <a:bodyPr/>
          <a:lstStyle/>
          <a:p>
            <a:r>
              <a:rPr lang="en-US" dirty="0" smtClean="0"/>
              <a:t>The form factor puzzle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64535"/>
            <a:ext cx="10972800" cy="4525963"/>
          </a:xfrm>
        </p:spPr>
        <p:txBody>
          <a:bodyPr/>
          <a:lstStyle/>
          <a:p>
            <a:r>
              <a:rPr lang="en-US" sz="2400" dirty="0" err="1" smtClean="0"/>
              <a:t>Murani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(</a:t>
            </a:r>
            <a:r>
              <a:rPr lang="is-IS" sz="2400" dirty="0"/>
              <a:t>PRL 95, 256403</a:t>
            </a:r>
            <a:r>
              <a:rPr lang="is-IS" sz="2400" dirty="0" smtClean="0"/>
              <a:t>):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58" y="1770857"/>
            <a:ext cx="5679071" cy="44331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1929" y="2235765"/>
            <a:ext cx="313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 factor remains unchanged across transition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63657" y="2662177"/>
            <a:ext cx="3662743" cy="833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2910" y="2235765"/>
            <a:ext cx="1714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LDA calculation assuming 4f electron </a:t>
            </a:r>
            <a:r>
              <a:rPr lang="en-US" smtClean="0"/>
              <a:t>forms itinerant band 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13995" y="2662177"/>
            <a:ext cx="1429688" cy="1180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68496" y="3527516"/>
            <a:ext cx="3125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4f electrons remain correlated across the transition!</a:t>
            </a:r>
          </a:p>
          <a:p>
            <a:endParaRPr lang="en-US" dirty="0"/>
          </a:p>
          <a:p>
            <a:r>
              <a:rPr lang="en-US" dirty="0" smtClean="0"/>
              <a:t>Disagrees with DFT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DMFT results for F</a:t>
            </a:r>
            <a:r>
              <a:rPr lang="en-US" baseline="-25000" dirty="0" smtClean="0"/>
              <a:t>M</a:t>
            </a:r>
            <a:r>
              <a:rPr lang="en-US" dirty="0" smtClean="0"/>
              <a:t>(q)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DMFT results in perfect agreement with experiment!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02" y="2135792"/>
            <a:ext cx="5320496" cy="39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DMFT results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𝜒</m:t>
                    </m:r>
                    <m:r>
                      <a:rPr lang="en-US" b="0" i="1" smtClean="0">
                        <a:latin typeface="Cambria Math" charset="0"/>
                      </a:rPr>
                      <m:t>”(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59" y="1374626"/>
            <a:ext cx="6717350" cy="47515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Callout 10"/>
              <p:cNvSpPr/>
              <p:nvPr/>
            </p:nvSpPr>
            <p:spPr>
              <a:xfrm>
                <a:off x="4419190" y="3802684"/>
                <a:ext cx="2420389" cy="995423"/>
              </a:xfrm>
              <a:prstGeom prst="wedgeEllipseCallout">
                <a:avLst>
                  <a:gd name="adj1" fmla="val -47779"/>
                  <a:gd name="adj2" fmla="val 7758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FF00"/>
                    </a:solidFill>
                  </a:rPr>
                  <a:t>Moves to higher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-Ce </a:t>
                </a:r>
              </a:p>
              <a:p>
                <a:pPr algn="ctr"/>
                <a:r>
                  <a:rPr lang="en-US" dirty="0" smtClean="0">
                    <a:solidFill>
                      <a:srgbClr val="FFFF00"/>
                    </a:solidFill>
                  </a:rPr>
                  <a:t>Increased T</a:t>
                </a:r>
                <a:r>
                  <a:rPr lang="en-US" baseline="-25000" dirty="0">
                    <a:solidFill>
                      <a:srgbClr val="FFFF00"/>
                    </a:solidFill>
                  </a:rPr>
                  <a:t>K</a:t>
                </a:r>
              </a:p>
            </p:txBody>
          </p:sp>
        </mc:Choice>
        <mc:Fallback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190" y="3802684"/>
                <a:ext cx="2420389" cy="995423"/>
              </a:xfrm>
              <a:prstGeom prst="wedgeEllipseCallout">
                <a:avLst>
                  <a:gd name="adj1" fmla="val -47779"/>
                  <a:gd name="adj2" fmla="val 77582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Callout 11"/>
              <p:cNvSpPr/>
              <p:nvPr/>
            </p:nvSpPr>
            <p:spPr>
              <a:xfrm>
                <a:off x="3376943" y="2109457"/>
                <a:ext cx="3087231" cy="896293"/>
              </a:xfrm>
              <a:prstGeom prst="wedgeEllipseCallout">
                <a:avLst>
                  <a:gd name="adj1" fmla="val -48692"/>
                  <a:gd name="adj2" fmla="val 8270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rgbClr val="FF0000">
                        <a:alpha val="81000"/>
                      </a:srgbClr>
                    </a:solidFill>
                  </a:rPr>
                  <a:t>Local moment peak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𝜔</m:t>
                    </m:r>
                    <m: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→0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for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γ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Ce</m:t>
                    </m:r>
                  </m:oMath>
                </a14:m>
                <a:endParaRPr lang="en-US" dirty="0">
                  <a:solidFill>
                    <a:srgbClr val="FF0000">
                      <a:alpha val="81000"/>
                    </a:srgbClr>
                  </a:solidFill>
                </a:endParaRPr>
              </a:p>
            </p:txBody>
          </p:sp>
        </mc:Choice>
        <mc:Fallback>
          <p:sp>
            <p:nvSpPr>
              <p:cNvPr id="12" name="Oval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43" y="2109457"/>
                <a:ext cx="3087231" cy="896293"/>
              </a:xfrm>
              <a:prstGeom prst="wedgeEllipseCallout">
                <a:avLst>
                  <a:gd name="adj1" fmla="val -48692"/>
                  <a:gd name="adj2" fmla="val 82702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Callout 12"/>
          <p:cNvSpPr/>
          <p:nvPr/>
        </p:nvSpPr>
        <p:spPr>
          <a:xfrm>
            <a:off x="6839579" y="3106243"/>
            <a:ext cx="2109458" cy="932507"/>
          </a:xfrm>
          <a:prstGeom prst="wedgeEllipseCallout">
            <a:avLst>
              <a:gd name="adj1" fmla="val -52592"/>
              <a:gd name="adj2" fmla="val 615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Increased Hybridization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Why are strongly correlated systems interesting?</a:t>
                </a:r>
              </a:p>
              <a:p>
                <a:r>
                  <a:rPr lang="en-US" dirty="0" smtClean="0"/>
                  <a:t>Why DFT+DMFT?</a:t>
                </a:r>
              </a:p>
              <a:p>
                <a:r>
                  <a:rPr lang="en-US" dirty="0" smtClean="0"/>
                  <a:t>Individual Research projects using</a:t>
                </a:r>
                <a:r>
                  <a:rPr lang="en-US" dirty="0" smtClean="0"/>
                  <a:t> </a:t>
                </a:r>
                <a:r>
                  <a:rPr lang="en-US" dirty="0" smtClean="0"/>
                  <a:t>DFT+DMFT-</a:t>
                </a:r>
              </a:p>
              <a:p>
                <a:pPr lvl="1"/>
                <a:r>
                  <a:rPr lang="en-US" dirty="0" smtClean="0"/>
                  <a:t>Calculation of Magnetic Spectral Function</a:t>
                </a:r>
              </a:p>
              <a:p>
                <a:pPr lvl="2"/>
                <a:r>
                  <a:rPr lang="en-US" dirty="0" smtClean="0"/>
                  <a:t>Volume collapse transition in Cerium</a:t>
                </a:r>
              </a:p>
              <a:p>
                <a:pPr lvl="2"/>
                <a:r>
                  <a:rPr lang="en-US" dirty="0" smtClean="0"/>
                  <a:t>The valence fluctuating </a:t>
                </a:r>
                <a:r>
                  <a:rPr lang="en-US" dirty="0" smtClean="0"/>
                  <a:t>ground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 Pu</a:t>
                </a:r>
                <a:endParaRPr lang="en-US" dirty="0"/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Spin state transition in LaCoO</a:t>
                </a:r>
                <a:r>
                  <a:rPr lang="en-US" baseline="-25000" dirty="0" smtClean="0"/>
                  <a:t>3</a:t>
                </a:r>
              </a:p>
              <a:p>
                <a:pPr lvl="1"/>
                <a:r>
                  <a:rPr lang="en-US" dirty="0" smtClean="0"/>
                  <a:t>Inadequacy of cRPA in estimating screening of interactions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DMFT results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54" y="1519599"/>
            <a:ext cx="3922538" cy="44455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9461" r="13820" b="2493"/>
          <a:stretch/>
        </p:blipFill>
        <p:spPr>
          <a:xfrm>
            <a:off x="1108923" y="1519599"/>
            <a:ext cx="4911631" cy="4437581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02" y="1414040"/>
            <a:ext cx="8188221" cy="456407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697933" y="2942376"/>
            <a:ext cx="4255128" cy="1258432"/>
            <a:chOff x="2697933" y="2942376"/>
            <a:chExt cx="4255128" cy="1258432"/>
          </a:xfrm>
        </p:grpSpPr>
        <p:sp>
          <p:nvSpPr>
            <p:cNvPr id="10" name="Rounded Rectangle 9"/>
            <p:cNvSpPr/>
            <p:nvPr/>
          </p:nvSpPr>
          <p:spPr>
            <a:xfrm>
              <a:off x="3883937" y="2942376"/>
              <a:ext cx="2136617" cy="89629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Almost perfect Agreement!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697933" y="3327148"/>
              <a:ext cx="1148282" cy="87366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58276" y="3327148"/>
              <a:ext cx="894785" cy="737858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6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valence fluctuating ground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-Pu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Plutonium has a highly complex phase diagram.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41" y="2272420"/>
            <a:ext cx="6717439" cy="373057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2429" y="2652665"/>
            <a:ext cx="2179926" cy="1210517"/>
          </a:xfrm>
          <a:prstGeom prst="wedgeEllipseCallout">
            <a:avLst>
              <a:gd name="adj1" fmla="val 156950"/>
              <a:gd name="adj2" fmla="val -422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Pauli Susceptibility</a:t>
            </a:r>
          </a:p>
          <a:p>
            <a:pPr algn="ctr"/>
            <a:r>
              <a:rPr lang="en-US" dirty="0" smtClean="0"/>
              <a:t>Anomalously high C</a:t>
            </a:r>
            <a:r>
              <a:rPr lang="en-US" baseline="-25000" dirty="0" smtClean="0"/>
              <a:t>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392971" y="1600201"/>
            <a:ext cx="2522710" cy="14236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Theories which reproduce unit cell volume predict static moment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557366" y="3530850"/>
            <a:ext cx="2234245" cy="9506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Experiments disagree!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9596861" y="4988457"/>
                <a:ext cx="2318820" cy="102304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“Missing magnetism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Pu”</a:t>
                </a:r>
                <a:endParaRPr lang="en-US" dirty="0"/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861" y="4988457"/>
                <a:ext cx="2318820" cy="102304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>
            <a:off x="10612171" y="3123446"/>
            <a:ext cx="414950" cy="3530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0605910" y="4535784"/>
            <a:ext cx="414950" cy="35308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Form Factor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&amp; Valence fluctuations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" y="1417638"/>
            <a:ext cx="6244262" cy="46892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3" y="2664006"/>
            <a:ext cx="4034950" cy="1337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51414" y="1611517"/>
            <a:ext cx="36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fluctuations in occupation of 5f orbital- captured by DMFT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14788" y="4463358"/>
            <a:ext cx="314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 in my citation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Missing magnetism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1380696"/>
            <a:ext cx="4199802" cy="47454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Callout 6"/>
              <p:cNvSpPr/>
              <p:nvPr/>
            </p:nvSpPr>
            <p:spPr>
              <a:xfrm>
                <a:off x="0" y="1647826"/>
                <a:ext cx="3051017" cy="1113576"/>
              </a:xfrm>
              <a:prstGeom prst="wedgeEllipseCallout">
                <a:avLst>
                  <a:gd name="adj1" fmla="val 119944"/>
                  <a:gd name="adj2" fmla="val 19992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Peak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∼84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meV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∼800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Oval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7826"/>
                <a:ext cx="3051017" cy="1113576"/>
              </a:xfrm>
              <a:prstGeom prst="wedgeEllipseCallout">
                <a:avLst>
                  <a:gd name="adj1" fmla="val 119944"/>
                  <a:gd name="adj2" fmla="val 199922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11" y="1795263"/>
            <a:ext cx="7778058" cy="37281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9905" y="5598460"/>
            <a:ext cx="2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T&gt;T</a:t>
            </a:r>
            <a:r>
              <a:rPr lang="en-US" sz="2800" b="1" baseline="-25000" dirty="0" smtClean="0"/>
              <a:t>K</a:t>
            </a:r>
            <a:endParaRPr lang="en-US" sz="2800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7757310" y="5598460"/>
            <a:ext cx="201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T&lt;T</a:t>
            </a:r>
            <a:r>
              <a:rPr lang="en-US" sz="2800" b="1" baseline="-25000" dirty="0" smtClean="0"/>
              <a:t>K</a:t>
            </a:r>
            <a:endParaRPr lang="en-US" sz="2800" b="1" baseline="-25000" dirty="0"/>
          </a:p>
        </p:txBody>
      </p:sp>
      <p:sp>
        <p:nvSpPr>
          <p:cNvPr id="17" name="Rounded Rectangle 16"/>
          <p:cNvSpPr/>
          <p:nvPr/>
        </p:nvSpPr>
        <p:spPr>
          <a:xfrm>
            <a:off x="9137964" y="4851549"/>
            <a:ext cx="2444436" cy="14938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room Temperature Magnetic moment </a:t>
            </a:r>
            <a:r>
              <a:rPr lang="en-US" smtClean="0"/>
              <a:t>is screened by Kondo cloud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40" y="568023"/>
            <a:ext cx="9153053" cy="52955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304515" y="1593410"/>
            <a:ext cx="3510481" cy="2172832"/>
            <a:chOff x="2571184" y="2942376"/>
            <a:chExt cx="3510481" cy="2172832"/>
          </a:xfrm>
        </p:grpSpPr>
        <p:sp>
          <p:nvSpPr>
            <p:cNvPr id="10" name="Rounded Rectangle 9"/>
            <p:cNvSpPr/>
            <p:nvPr/>
          </p:nvSpPr>
          <p:spPr>
            <a:xfrm>
              <a:off x="3883937" y="2942376"/>
              <a:ext cx="2136617" cy="89629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Almost perfect Agreement!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571184" y="3327148"/>
              <a:ext cx="1275031" cy="178806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450186" y="3965417"/>
              <a:ext cx="631479" cy="1149791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Spin state Transition in LaCoO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09800" y="1248608"/>
            <a:ext cx="5100036" cy="51077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LaCoO</a:t>
            </a:r>
            <a:r>
              <a:rPr lang="en-US" sz="2300" baseline="-250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3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 is a 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perovskite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 (ABO</a:t>
            </a:r>
            <a:r>
              <a:rPr lang="en-US" sz="2300" baseline="-250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3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) with La on the A site and Co on the B site surrounded by Oxygen Octahedra. </a:t>
            </a:r>
          </a:p>
          <a:p>
            <a:pPr>
              <a:lnSpc>
                <a:spcPct val="120000"/>
              </a:lnSpc>
            </a:pPr>
            <a:endParaRPr lang="en-US" sz="2300" dirty="0">
              <a:solidFill>
                <a:schemeClr val="accent6">
                  <a:lumMod val="75000"/>
                </a:schemeClr>
              </a:solidFill>
              <a:cs typeface="Charter Black"/>
            </a:endParaRP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The Octahedra undergo out of phase rotations along the [111] axis (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a</a:t>
            </a:r>
            <a:r>
              <a:rPr lang="en-US" sz="2300" b="1" baseline="300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-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a</a:t>
            </a:r>
            <a:r>
              <a:rPr lang="en-US" sz="2300" b="1" baseline="300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-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a</a:t>
            </a:r>
            <a:r>
              <a:rPr lang="en-US" sz="2300" b="1" baseline="300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-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 tilt pattern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300" dirty="0">
              <a:solidFill>
                <a:schemeClr val="accent6">
                  <a:lumMod val="75000"/>
                </a:schemeClr>
              </a:solidFill>
              <a:cs typeface="Charter Black"/>
            </a:endParaRP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6">
                    <a:lumMod val="75000"/>
                  </a:schemeClr>
                </a:solidFill>
                <a:cs typeface="Charter Black"/>
              </a:rPr>
              <a:t>Narrow band-gap insulator at low temp (&lt;60K) with Pauli-like susceptibility.</a:t>
            </a:r>
          </a:p>
          <a:p>
            <a:pPr>
              <a:lnSpc>
                <a:spcPct val="120000"/>
              </a:lnSpc>
            </a:pPr>
            <a:endParaRPr lang="en-US" sz="23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Between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90-150 K, transitions to a 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</a:rPr>
              <a:t>local moment phase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with Curie-Weiss like susceptibility. Gradual 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</a:rPr>
              <a:t>closing of the insulating gap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, known to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be metallic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above 600K.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cs typeface="Charter Black"/>
            </a:endParaRPr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724370" y="1617691"/>
            <a:ext cx="2943631" cy="3093972"/>
            <a:chOff x="6200369" y="1617691"/>
            <a:chExt cx="2943631" cy="3093972"/>
          </a:xfrm>
        </p:grpSpPr>
        <p:pic>
          <p:nvPicPr>
            <p:cNvPr id="3" name="Picture 2" descr="perovskite_struc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" t="2156" r="4200"/>
            <a:stretch/>
          </p:blipFill>
          <p:spPr>
            <a:xfrm>
              <a:off x="6200369" y="1760538"/>
              <a:ext cx="2751801" cy="29511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71932" y="2498692"/>
              <a:ext cx="707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</a:t>
              </a:r>
              <a:endParaRPr lang="en-US" sz="1400" dirty="0"/>
            </a:p>
          </p:txBody>
        </p:sp>
        <p:cxnSp>
          <p:nvCxnSpPr>
            <p:cNvPr id="12" name="Straight Arrow Connector 11"/>
            <p:cNvCxnSpPr>
              <a:stCxn id="10" idx="1"/>
            </p:cNvCxnSpPr>
            <p:nvPr/>
          </p:nvCxnSpPr>
          <p:spPr>
            <a:xfrm flipH="1">
              <a:off x="7768792" y="2864333"/>
              <a:ext cx="822651" cy="21986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91443" y="2710444"/>
              <a:ext cx="552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18748" y="1921436"/>
              <a:ext cx="162902" cy="354599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155845" y="1617691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  <a:endParaRPr lang="en-US" sz="1400" dirty="0"/>
            </a:p>
          </p:txBody>
        </p:sp>
      </p:grpSp>
      <p:pic>
        <p:nvPicPr>
          <p:cNvPr id="9" name="Picture 8" descr="a-a-a-_struc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14" y="1404286"/>
            <a:ext cx="3463262" cy="32278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26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035170"/>
          </a:xfrm>
        </p:spPr>
        <p:txBody>
          <a:bodyPr/>
          <a:lstStyle/>
          <a:p>
            <a:r>
              <a:rPr lang="en-US" dirty="0"/>
              <a:t>Why LaCoO</a:t>
            </a:r>
            <a:r>
              <a:rPr lang="en-US" baseline="-25000" dirty="0"/>
              <a:t>3</a:t>
            </a:r>
            <a:r>
              <a:rPr 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109086"/>
          </a:xfrm>
        </p:spPr>
        <p:txBody>
          <a:bodyPr/>
          <a:lstStyle/>
          <a:p>
            <a:r>
              <a:rPr lang="en-US" dirty="0" smtClean="0"/>
              <a:t>Why LaCoO</a:t>
            </a:r>
            <a:r>
              <a:rPr lang="en-US" baseline="-25000" dirty="0" smtClean="0"/>
              <a:t>3</a:t>
            </a:r>
            <a:r>
              <a:rPr lang="en-US" dirty="0" smtClean="0"/>
              <a:t>?(contd..)</a:t>
            </a:r>
            <a:endParaRPr lang="en-US" baseline="-25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11028" y="1109088"/>
            <a:ext cx="8667560" cy="544473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The main puzzle is to determine the </a:t>
            </a:r>
            <a:r>
              <a:rPr lang="en-US" sz="5500" b="1" dirty="0">
                <a:solidFill>
                  <a:schemeClr val="accent6">
                    <a:lumMod val="75000"/>
                  </a:schemeClr>
                </a:solidFill>
              </a:rPr>
              <a:t>spin state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of the nominally 3d</a:t>
            </a:r>
            <a:r>
              <a:rPr lang="en-US" sz="5500" baseline="30000" dirty="0">
                <a:solidFill>
                  <a:schemeClr val="accent6">
                    <a:lumMod val="75000"/>
                  </a:schemeClr>
                </a:solidFill>
              </a:rPr>
              <a:t>6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Co ion which characterizes the local moment phase at high temperature. </a:t>
            </a: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Much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disagreement between theoretical approaches.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Experiments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have also not been able to unambiguously settle the issue  </a:t>
            </a:r>
          </a:p>
          <a:p>
            <a:pPr>
              <a:lnSpc>
                <a:spcPct val="120000"/>
              </a:lnSpc>
            </a:pPr>
            <a:endParaRPr lang="en-US" sz="55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Must also explain the </a:t>
            </a:r>
            <a:r>
              <a:rPr lang="en-US" sz="5500" b="1" dirty="0">
                <a:solidFill>
                  <a:schemeClr val="accent6">
                    <a:lumMod val="75000"/>
                  </a:schemeClr>
                </a:solidFill>
              </a:rPr>
              <a:t>non-concurrent metal-insulator </a:t>
            </a:r>
            <a:r>
              <a:rPr lang="en-US" sz="5500" dirty="0">
                <a:solidFill>
                  <a:schemeClr val="accent6">
                    <a:lumMod val="75000"/>
                  </a:schemeClr>
                </a:solidFill>
              </a:rPr>
              <a:t>transition taking place at higher temperature than spin state transition.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27</a:t>
            </a:fld>
            <a:endParaRPr kumimoji="0"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898754" y="2836745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75887" y="2828971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911029" y="1987474"/>
            <a:ext cx="8632795" cy="1969058"/>
            <a:chOff x="387028" y="1987474"/>
            <a:chExt cx="8632795" cy="1969058"/>
          </a:xfrm>
        </p:grpSpPr>
        <p:grpSp>
          <p:nvGrpSpPr>
            <p:cNvPr id="48" name="Group 47"/>
            <p:cNvGrpSpPr/>
            <p:nvPr/>
          </p:nvGrpSpPr>
          <p:grpSpPr>
            <a:xfrm>
              <a:off x="387028" y="1987474"/>
              <a:ext cx="8632795" cy="1969058"/>
              <a:chOff x="402135" y="2801420"/>
              <a:chExt cx="8632795" cy="1969058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4942797" y="2801420"/>
                <a:ext cx="4003244" cy="1969058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02135" y="2801420"/>
                <a:ext cx="8632795" cy="1969057"/>
                <a:chOff x="402135" y="2801420"/>
                <a:chExt cx="8632795" cy="1969057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402135" y="2801420"/>
                  <a:ext cx="4112754" cy="1969057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bg1">
                      <a:lumMod val="75000"/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472307" y="3337157"/>
                  <a:ext cx="8562623" cy="1312523"/>
                  <a:chOff x="472307" y="3176161"/>
                  <a:chExt cx="8562623" cy="1312523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901036" y="3216975"/>
                    <a:ext cx="2973971" cy="732037"/>
                    <a:chOff x="899266" y="4396224"/>
                    <a:chExt cx="2973971" cy="732037"/>
                  </a:xfrm>
                </p:grpSpPr>
                <p:cxnSp>
                  <p:nvCxnSpPr>
                    <p:cNvPr id="7" name="Straight Connector 6"/>
                    <p:cNvCxnSpPr/>
                    <p:nvPr/>
                  </p:nvCxnSpPr>
                  <p:spPr>
                    <a:xfrm flipV="1">
                      <a:off x="899266" y="5119317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Straight Connector 9"/>
                    <p:cNvCxnSpPr/>
                    <p:nvPr/>
                  </p:nvCxnSpPr>
                  <p:spPr>
                    <a:xfrm flipV="1">
                      <a:off x="1929582" y="5110373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Straight Connector 10"/>
                    <p:cNvCxnSpPr/>
                    <p:nvPr/>
                  </p:nvCxnSpPr>
                  <p:spPr>
                    <a:xfrm flipV="1">
                      <a:off x="2987793" y="5111068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Connector 12"/>
                    <p:cNvCxnSpPr/>
                    <p:nvPr/>
                  </p:nvCxnSpPr>
                  <p:spPr>
                    <a:xfrm flipV="1">
                      <a:off x="1385422" y="4396224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Straight Connector 13"/>
                    <p:cNvCxnSpPr/>
                    <p:nvPr/>
                  </p:nvCxnSpPr>
                  <p:spPr>
                    <a:xfrm flipV="1">
                      <a:off x="2561188" y="4405168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357612" y="3176161"/>
                    <a:ext cx="3122830" cy="762596"/>
                    <a:chOff x="4472168" y="4347509"/>
                    <a:chExt cx="3122830" cy="762596"/>
                  </a:xfrm>
                </p:grpSpPr>
                <p:cxnSp>
                  <p:nvCxnSpPr>
                    <p:cNvPr id="12" name="Straight Connector 11"/>
                    <p:cNvCxnSpPr/>
                    <p:nvPr/>
                  </p:nvCxnSpPr>
                  <p:spPr>
                    <a:xfrm flipV="1">
                      <a:off x="4472168" y="5101161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 flipV="1">
                      <a:off x="5591215" y="5092217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/>
                    <p:cNvCxnSpPr/>
                    <p:nvPr/>
                  </p:nvCxnSpPr>
                  <p:spPr>
                    <a:xfrm flipV="1">
                      <a:off x="6709554" y="5083273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Straight Connector 16"/>
                    <p:cNvCxnSpPr/>
                    <p:nvPr/>
                  </p:nvCxnSpPr>
                  <p:spPr>
                    <a:xfrm flipV="1">
                      <a:off x="5032523" y="4373994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V="1">
                      <a:off x="6384465" y="4347509"/>
                      <a:ext cx="885444" cy="8944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72307" y="4150130"/>
                    <a:ext cx="401703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Chalkboard"/>
                        <a:cs typeface="Chalkboard"/>
                      </a:rPr>
                      <a:t> </a:t>
                    </a:r>
                    <a:r>
                      <a:rPr lang="en-US" sz="1600" dirty="0">
                        <a:latin typeface="Chalkboard"/>
                        <a:cs typeface="Chalkboard"/>
                      </a:rPr>
                      <a:t>       </a:t>
                    </a:r>
                    <a:r>
                      <a:rPr lang="en-US" sz="1600" u="sng" dirty="0">
                        <a:latin typeface="Chalkboard"/>
                        <a:cs typeface="Chalkboard"/>
                      </a:rPr>
                      <a:t>(“ Low </a:t>
                    </a:r>
                    <a:r>
                      <a:rPr lang="en-US" sz="1600" u="sng" dirty="0">
                        <a:latin typeface="Chalkboard"/>
                        <a:cs typeface="Chalkboard"/>
                      </a:rPr>
                      <a:t>to Intermediate </a:t>
                    </a:r>
                    <a:r>
                      <a:rPr lang="en-US" sz="1600" u="sng" dirty="0">
                        <a:latin typeface="Chalkboard"/>
                        <a:cs typeface="Chalkboard"/>
                      </a:rPr>
                      <a:t>Spin”) </a:t>
                    </a: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5384887" y="4140555"/>
                    <a:ext cx="365004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       </a:t>
                    </a:r>
                    <a:r>
                      <a:rPr lang="en-US" sz="1600" u="sng" dirty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(</a:t>
                    </a:r>
                    <a:r>
                      <a:rPr lang="en-US" sz="1600" u="sng" dirty="0">
                        <a:solidFill>
                          <a:srgbClr val="000000"/>
                        </a:solidFill>
                        <a:latin typeface="Chalkboard"/>
                        <a:cs typeface="Chalkboard"/>
                      </a:rPr>
                      <a:t>“ Low to High Spin”) </a:t>
                    </a:r>
                  </a:p>
                </p:txBody>
              </p:sp>
            </p:grpSp>
          </p:grpSp>
        </p:grpSp>
        <p:cxnSp>
          <p:nvCxnSpPr>
            <p:cNvPr id="33" name="Straight Arrow Connector 32"/>
            <p:cNvCxnSpPr/>
            <p:nvPr/>
          </p:nvCxnSpPr>
          <p:spPr>
            <a:xfrm>
              <a:off x="7858956" y="2837203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8024639" y="284103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902860" y="2864035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819680" y="2834087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439967" y="2841030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488487" y="2841030"/>
              <a:ext cx="0" cy="421772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1328651" y="2834087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2344713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952227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5717264" y="2828970"/>
              <a:ext cx="0" cy="426889"/>
            </a:xfrm>
            <a:prstGeom prst="straightConnector1">
              <a:avLst/>
            </a:prstGeom>
            <a:ln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9849520" y="2207080"/>
            <a:ext cx="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g</a:t>
            </a:r>
            <a:endParaRPr lang="en-US" baseline="-250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54936" y="2212582"/>
            <a:ext cx="816409" cy="1123787"/>
            <a:chOff x="3630935" y="2212581"/>
            <a:chExt cx="816409" cy="1123787"/>
          </a:xfrm>
        </p:grpSpPr>
        <p:sp>
          <p:nvSpPr>
            <p:cNvPr id="49" name="TextBox 48"/>
            <p:cNvSpPr txBox="1"/>
            <p:nvPr/>
          </p:nvSpPr>
          <p:spPr>
            <a:xfrm>
              <a:off x="3630935" y="2212581"/>
              <a:ext cx="54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g</a:t>
              </a:r>
              <a:endParaRPr lang="en-US" baseline="-25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03071" y="2967036"/>
              <a:ext cx="54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2g</a:t>
              </a:r>
              <a:endParaRPr lang="en-US" baseline="-2500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034316" y="2967036"/>
            <a:ext cx="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2g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61817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359199"/>
          </a:xfrm>
        </p:spPr>
        <p:txBody>
          <a:bodyPr/>
          <a:lstStyle/>
          <a:p>
            <a:r>
              <a:rPr lang="en-US" dirty="0" smtClean="0"/>
              <a:t>Aim of our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000" u="sng" dirty="0">
                <a:solidFill>
                  <a:schemeClr val="accent6">
                    <a:lumMod val="75000"/>
                  </a:schemeClr>
                </a:solidFill>
              </a:rPr>
              <a:t>ully charge self-consistent DFT+DMFT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on LaCoO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</a:rPr>
              <a:t>3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order to investigate the true nature of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Spin State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(SS) transition and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Metal-Insulator transition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(MIT) in LaCoO</a:t>
            </a:r>
            <a:r>
              <a:rPr lang="en-US" sz="2000" baseline="-250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dirty="0"/>
              <a:t>Wien-DMFT </a:t>
            </a:r>
            <a:r>
              <a:rPr lang="en-US" sz="2000" dirty="0"/>
              <a:t>package developed at </a:t>
            </a:r>
            <a:r>
              <a:rPr lang="en-US" sz="2000" dirty="0"/>
              <a:t>Rutgers. </a:t>
            </a:r>
            <a:r>
              <a:rPr lang="en-US" sz="2000" dirty="0"/>
              <a:t>DMFT on top of Wien2k DFT package</a:t>
            </a:r>
            <a:r>
              <a:rPr lang="en-US" sz="2000" dirty="0"/>
              <a:t>.</a:t>
            </a:r>
            <a:r>
              <a:rPr lang="en-US" sz="2000" dirty="0"/>
              <a:t> Numerically exact state-of-the-art </a:t>
            </a:r>
            <a:r>
              <a:rPr lang="en-US" sz="2000" b="1" dirty="0"/>
              <a:t>CTQMC</a:t>
            </a:r>
            <a:r>
              <a:rPr lang="en-US" sz="2000" dirty="0"/>
              <a:t> impurity solver 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mportance of structural factors such as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octahedral rotations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thermal expansion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 bringing about the transitions.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mportance of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electronic entropy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 stabilizing the local moment phase of LaCoO3.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28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59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308825"/>
          </a:xfrm>
        </p:spPr>
        <p:txBody>
          <a:bodyPr/>
          <a:lstStyle/>
          <a:p>
            <a:r>
              <a:rPr lang="en-US" dirty="0" smtClean="0"/>
              <a:t>Structures studied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606823" cy="4525963"/>
          </a:xfrm>
        </p:spPr>
        <p:txBody>
          <a:bodyPr>
            <a:noAutofit/>
          </a:bodyPr>
          <a:lstStyle/>
          <a:p>
            <a:r>
              <a:rPr lang="en-US" sz="2000" dirty="0"/>
              <a:t>T</a:t>
            </a:r>
            <a:r>
              <a:rPr lang="en-US" sz="2000" dirty="0">
                <a:solidFill>
                  <a:srgbClr val="586064"/>
                </a:solidFill>
              </a:rPr>
              <a:t>o study the effects of octahedral rotations and thermal expansion on the transitions, we study </a:t>
            </a:r>
            <a:r>
              <a:rPr lang="en-US" sz="2000" b="1" dirty="0">
                <a:solidFill>
                  <a:srgbClr val="586064"/>
                </a:solidFill>
              </a:rPr>
              <a:t>4 different structures</a:t>
            </a:r>
          </a:p>
          <a:p>
            <a:pPr lvl="1"/>
            <a:endParaRPr lang="en-US" sz="1800" dirty="0">
              <a:solidFill>
                <a:srgbClr val="586064"/>
              </a:solidFill>
            </a:endParaRPr>
          </a:p>
          <a:p>
            <a:pPr lvl="1"/>
            <a:r>
              <a:rPr lang="en-US" sz="1800" dirty="0">
                <a:solidFill>
                  <a:srgbClr val="586064"/>
                </a:solidFill>
              </a:rPr>
              <a:t>Structures from neutron scattering experiments (Thornton et. al). </a:t>
            </a:r>
          </a:p>
          <a:p>
            <a:pPr lvl="2">
              <a:buFont typeface="Wingdings" charset="2"/>
              <a:buChar char="Ø"/>
            </a:pPr>
            <a:r>
              <a:rPr lang="en-US" sz="1800" dirty="0">
                <a:solidFill>
                  <a:srgbClr val="586064"/>
                </a:solidFill>
              </a:rPr>
              <a:t>Low Temperature Structure at 4 K (</a:t>
            </a:r>
            <a:r>
              <a:rPr lang="en-US" sz="1800" b="1" dirty="0">
                <a:solidFill>
                  <a:srgbClr val="586064"/>
                </a:solidFill>
              </a:rPr>
              <a:t>LTa</a:t>
            </a:r>
            <a:r>
              <a:rPr lang="en-US" sz="1800" b="1" baseline="30000" dirty="0">
                <a:solidFill>
                  <a:srgbClr val="586064"/>
                </a:solidFill>
              </a:rPr>
              <a:t>-</a:t>
            </a:r>
            <a:r>
              <a:rPr lang="en-US" sz="1800" dirty="0">
                <a:solidFill>
                  <a:srgbClr val="586064"/>
                </a:solidFill>
              </a:rPr>
              <a:t> structure).</a:t>
            </a:r>
          </a:p>
          <a:p>
            <a:pPr lvl="2">
              <a:buFont typeface="Wingdings" charset="2"/>
              <a:buChar char="Ø"/>
            </a:pPr>
            <a:r>
              <a:rPr lang="en-US" sz="1800" dirty="0">
                <a:solidFill>
                  <a:srgbClr val="586064"/>
                </a:solidFill>
              </a:rPr>
              <a:t>High Temperature Structure at 1143 K (</a:t>
            </a:r>
            <a:r>
              <a:rPr lang="en-US" sz="1800" b="1" dirty="0">
                <a:solidFill>
                  <a:srgbClr val="586064"/>
                </a:solidFill>
              </a:rPr>
              <a:t>HTa</a:t>
            </a:r>
            <a:r>
              <a:rPr lang="en-US" sz="1800" b="1" baseline="30000" dirty="0">
                <a:solidFill>
                  <a:srgbClr val="586064"/>
                </a:solidFill>
              </a:rPr>
              <a:t>-</a:t>
            </a:r>
            <a:r>
              <a:rPr lang="en-US" sz="1800" dirty="0">
                <a:solidFill>
                  <a:srgbClr val="586064"/>
                </a:solidFill>
              </a:rPr>
              <a:t> structure)</a:t>
            </a:r>
          </a:p>
          <a:p>
            <a:pPr lvl="2">
              <a:buFont typeface="Wingdings" charset="2"/>
              <a:buChar char="Ø"/>
            </a:pPr>
            <a:endParaRPr lang="en-US" sz="1800" dirty="0">
              <a:solidFill>
                <a:srgbClr val="586064"/>
              </a:solidFill>
            </a:endParaRPr>
          </a:p>
          <a:p>
            <a:pPr lvl="1">
              <a:buFont typeface="Courier New"/>
              <a:buChar char="o"/>
            </a:pPr>
            <a:r>
              <a:rPr lang="en-US" sz="1800" dirty="0">
                <a:solidFill>
                  <a:srgbClr val="586064"/>
                </a:solidFill>
              </a:rPr>
              <a:t>Fictitious Structures with no octahedral rotations (a</a:t>
            </a:r>
            <a:r>
              <a:rPr lang="en-US" sz="1800" baseline="30000" dirty="0">
                <a:solidFill>
                  <a:srgbClr val="586064"/>
                </a:solidFill>
              </a:rPr>
              <a:t>0</a:t>
            </a:r>
            <a:r>
              <a:rPr lang="en-US" sz="1800" dirty="0">
                <a:solidFill>
                  <a:srgbClr val="586064"/>
                </a:solidFill>
              </a:rPr>
              <a:t>a</a:t>
            </a:r>
            <a:r>
              <a:rPr lang="en-US" sz="1800" baseline="30000" dirty="0">
                <a:solidFill>
                  <a:srgbClr val="586064"/>
                </a:solidFill>
              </a:rPr>
              <a:t>0</a:t>
            </a:r>
            <a:r>
              <a:rPr lang="en-US" sz="1800" dirty="0">
                <a:solidFill>
                  <a:srgbClr val="586064"/>
                </a:solidFill>
              </a:rPr>
              <a:t>a</a:t>
            </a:r>
            <a:r>
              <a:rPr lang="en-US" sz="1800" baseline="30000" dirty="0">
                <a:solidFill>
                  <a:srgbClr val="586064"/>
                </a:solidFill>
              </a:rPr>
              <a:t>0</a:t>
            </a:r>
            <a:r>
              <a:rPr lang="en-US" sz="1800" dirty="0">
                <a:solidFill>
                  <a:srgbClr val="586064"/>
                </a:solidFill>
              </a:rPr>
              <a:t> pattern)</a:t>
            </a:r>
          </a:p>
          <a:p>
            <a:pPr lvl="2">
              <a:buFont typeface="Wingdings" charset="2"/>
              <a:buChar char="Ø"/>
            </a:pPr>
            <a:r>
              <a:rPr lang="en-US" sz="1800" dirty="0">
                <a:solidFill>
                  <a:srgbClr val="586064"/>
                </a:solidFill>
              </a:rPr>
              <a:t>With same lattice vectors as 4K structure (</a:t>
            </a:r>
            <a:r>
              <a:rPr lang="en-US" sz="1800" b="1" dirty="0">
                <a:solidFill>
                  <a:srgbClr val="586064"/>
                </a:solidFill>
              </a:rPr>
              <a:t>LTa</a:t>
            </a:r>
            <a:r>
              <a:rPr lang="en-US" sz="1800" b="1" baseline="30000" dirty="0">
                <a:solidFill>
                  <a:srgbClr val="586064"/>
                </a:solidFill>
              </a:rPr>
              <a:t>0</a:t>
            </a:r>
            <a:r>
              <a:rPr lang="en-US" sz="1800" dirty="0">
                <a:solidFill>
                  <a:srgbClr val="586064"/>
                </a:solidFill>
              </a:rPr>
              <a:t> structure)</a:t>
            </a:r>
          </a:p>
          <a:p>
            <a:pPr lvl="2">
              <a:buFont typeface="Wingdings" charset="2"/>
              <a:buChar char="Ø"/>
            </a:pPr>
            <a:r>
              <a:rPr lang="en-US" sz="1800" dirty="0">
                <a:solidFill>
                  <a:srgbClr val="586064"/>
                </a:solidFill>
              </a:rPr>
              <a:t>With same lattice vectors as </a:t>
            </a:r>
            <a:r>
              <a:rPr lang="en-US" sz="1800" dirty="0">
                <a:solidFill>
                  <a:srgbClr val="586064"/>
                </a:solidFill>
              </a:rPr>
              <a:t>1143 K </a:t>
            </a:r>
            <a:r>
              <a:rPr lang="en-US" sz="1800" dirty="0">
                <a:solidFill>
                  <a:srgbClr val="586064"/>
                </a:solidFill>
              </a:rPr>
              <a:t>structure </a:t>
            </a:r>
            <a:r>
              <a:rPr lang="en-US" sz="1800" dirty="0">
                <a:solidFill>
                  <a:srgbClr val="586064"/>
                </a:solidFill>
              </a:rPr>
              <a:t>(</a:t>
            </a:r>
            <a:r>
              <a:rPr lang="en-US" sz="1800" b="1" dirty="0">
                <a:solidFill>
                  <a:srgbClr val="586064"/>
                </a:solidFill>
              </a:rPr>
              <a:t>HTa</a:t>
            </a:r>
            <a:r>
              <a:rPr lang="en-US" sz="1800" b="1" baseline="30000" dirty="0">
                <a:solidFill>
                  <a:srgbClr val="586064"/>
                </a:solidFill>
              </a:rPr>
              <a:t>0</a:t>
            </a:r>
            <a:r>
              <a:rPr lang="en-US" sz="1800" dirty="0">
                <a:solidFill>
                  <a:srgbClr val="586064"/>
                </a:solidFill>
              </a:rPr>
              <a:t> </a:t>
            </a:r>
            <a:r>
              <a:rPr lang="en-US" sz="1800" dirty="0">
                <a:solidFill>
                  <a:srgbClr val="586064"/>
                </a:solidFill>
              </a:rPr>
              <a:t>structure</a:t>
            </a:r>
            <a:r>
              <a:rPr lang="en-US" dirty="0" smtClean="0">
                <a:solidFill>
                  <a:srgbClr val="586064"/>
                </a:solidFill>
              </a:rPr>
              <a:t>)</a:t>
            </a:r>
          </a:p>
          <a:p>
            <a:pPr lvl="2">
              <a:buFont typeface="Wingdings" charset="2"/>
              <a:buChar char="Ø"/>
            </a:pPr>
            <a:endParaRPr lang="en-US" sz="2000" dirty="0">
              <a:solidFill>
                <a:srgbClr val="586064"/>
              </a:solidFill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586064"/>
                </a:solidFill>
              </a:rPr>
              <a:t>For all 4 structures we perform simulations at temperatures between 116K and 1160 K.</a:t>
            </a:r>
            <a:endParaRPr lang="en-US" sz="2000" dirty="0">
              <a:solidFill>
                <a:srgbClr val="58606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538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Condensed Matter- The study of Emergence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Traditional guiding light of Western Science: </a:t>
            </a:r>
            <a:r>
              <a:rPr lang="en-US" dirty="0" smtClean="0">
                <a:solidFill>
                  <a:srgbClr val="FF0000"/>
                </a:solidFill>
              </a:rPr>
              <a:t>Reductionism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48" y="2167867"/>
            <a:ext cx="3689498" cy="2778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1479" y="5220586"/>
            <a:ext cx="10037135" cy="65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“Human science fragments everything in order to understand it, kills everything in order to examine it. ” ― </a:t>
            </a:r>
            <a:r>
              <a:rPr lang="en-US" dirty="0">
                <a:hlinkClick r:id="rId3"/>
              </a:rPr>
              <a:t>Leo Tolstoy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War and Peace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5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30201"/>
          </a:xfrm>
        </p:spPr>
        <p:txBody>
          <a:bodyPr/>
          <a:lstStyle/>
          <a:p>
            <a:r>
              <a:rPr lang="en-US" dirty="0" smtClean="0"/>
              <a:t>Density of States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135920"/>
            <a:ext cx="8229600" cy="499024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586064"/>
                </a:solidFill>
              </a:rPr>
              <a:t>We see a </a:t>
            </a:r>
            <a:r>
              <a:rPr lang="en-US" sz="1800" b="1" dirty="0">
                <a:solidFill>
                  <a:srgbClr val="586064"/>
                </a:solidFill>
              </a:rPr>
              <a:t>clear metal insulator transition </a:t>
            </a:r>
            <a:r>
              <a:rPr lang="en-US" sz="1800" dirty="0">
                <a:solidFill>
                  <a:srgbClr val="586064"/>
                </a:solidFill>
              </a:rPr>
              <a:t>as a function of temperature in all but the </a:t>
            </a:r>
            <a:r>
              <a:rPr lang="en-US" sz="1800" b="1" dirty="0">
                <a:solidFill>
                  <a:srgbClr val="586064"/>
                </a:solidFill>
              </a:rPr>
              <a:t>LTa</a:t>
            </a:r>
            <a:r>
              <a:rPr lang="en-US" sz="1800" b="1" baseline="30000" dirty="0">
                <a:solidFill>
                  <a:srgbClr val="586064"/>
                </a:solidFill>
              </a:rPr>
              <a:t>0</a:t>
            </a:r>
            <a:r>
              <a:rPr lang="en-US" sz="1800" baseline="30000" dirty="0">
                <a:solidFill>
                  <a:srgbClr val="586064"/>
                </a:solidFill>
              </a:rPr>
              <a:t>. </a:t>
            </a:r>
            <a:r>
              <a:rPr lang="en-US" sz="1800" dirty="0">
                <a:solidFill>
                  <a:srgbClr val="586064"/>
                </a:solidFill>
              </a:rPr>
              <a:t> </a:t>
            </a:r>
            <a:r>
              <a:rPr lang="en-US" sz="1800" dirty="0">
                <a:solidFill>
                  <a:srgbClr val="586064"/>
                </a:solidFill>
              </a:rPr>
              <a:t>Considerable overlap between t2g and eg orbitals at high temperature. </a:t>
            </a:r>
            <a:endParaRPr lang="en-US" sz="1800" dirty="0">
              <a:solidFill>
                <a:srgbClr val="58606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30</a:t>
            </a:fld>
            <a:endParaRPr kumimoji="0"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56541" y="2164510"/>
            <a:ext cx="8713632" cy="3872857"/>
            <a:chOff x="232541" y="2164509"/>
            <a:chExt cx="8713632" cy="3872857"/>
          </a:xfrm>
        </p:grpSpPr>
        <p:pic>
          <p:nvPicPr>
            <p:cNvPr id="8" name="Picture 7" descr="dos_a-a-a-_ht_b10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1353" y="2164509"/>
              <a:ext cx="4264820" cy="3872857"/>
            </a:xfrm>
            <a:prstGeom prst="rect">
              <a:avLst/>
            </a:prstGeom>
          </p:spPr>
        </p:pic>
        <p:pic>
          <p:nvPicPr>
            <p:cNvPr id="9" name="Picture 8" descr="dos_a-a-a-_ht_b10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41" y="2164509"/>
              <a:ext cx="4223251" cy="387285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903742" y="1902899"/>
            <a:ext cx="215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lkboard"/>
                <a:cs typeface="Chalkboard"/>
              </a:rPr>
              <a:t>HTa</a:t>
            </a:r>
            <a:r>
              <a:rPr lang="en-US" sz="2800" baseline="30000" dirty="0">
                <a:latin typeface="Chalkboard"/>
                <a:cs typeface="Chalkboard"/>
              </a:rPr>
              <a:t>-</a:t>
            </a:r>
            <a:endParaRPr lang="en-US" sz="2800" baseline="30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445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T=116K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319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T=1160K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496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os_a-a-a-_lt_b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04" y="2038374"/>
            <a:ext cx="4447402" cy="4043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30201"/>
          </a:xfrm>
        </p:spPr>
        <p:txBody>
          <a:bodyPr/>
          <a:lstStyle/>
          <a:p>
            <a:r>
              <a:rPr lang="en-US" dirty="0" smtClean="0"/>
              <a:t>Density of States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135920"/>
            <a:ext cx="8229600" cy="4990244"/>
          </a:xfrm>
        </p:spPr>
        <p:txBody>
          <a:bodyPr>
            <a:normAutofit/>
          </a:bodyPr>
          <a:lstStyle/>
          <a:p>
            <a:r>
              <a:rPr lang="en-US" sz="1800" dirty="0"/>
              <a:t>We see a clear metal insulator transition as a function of temperature in all but the </a:t>
            </a:r>
            <a:r>
              <a:rPr lang="en-US" sz="1800" b="1" dirty="0"/>
              <a:t>LTa</a:t>
            </a:r>
            <a:r>
              <a:rPr lang="en-US" sz="1800" b="1" baseline="30000" dirty="0"/>
              <a:t>0</a:t>
            </a:r>
            <a:r>
              <a:rPr lang="en-US" sz="1800" baseline="30000" dirty="0"/>
              <a:t>. </a:t>
            </a:r>
            <a:r>
              <a:rPr lang="en-US" sz="1800" dirty="0"/>
              <a:t> </a:t>
            </a:r>
            <a:r>
              <a:rPr lang="en-US" sz="1800" dirty="0"/>
              <a:t>Considerable overlap between t2g and eg orbitals at high temperature. 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31</a:t>
            </a:fld>
            <a:endParaRPr kumimoji="0" lang="en-US" dirty="0"/>
          </a:p>
        </p:txBody>
      </p:sp>
      <p:pic>
        <p:nvPicPr>
          <p:cNvPr id="7" name="Picture 6" descr="dos_a-a-a-_lt_b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06" y="2038374"/>
            <a:ext cx="4386854" cy="39989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3742" y="1902899"/>
            <a:ext cx="215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lkboard"/>
                <a:cs typeface="Chalkboard"/>
              </a:rPr>
              <a:t>L</a:t>
            </a:r>
            <a:r>
              <a:rPr lang="en-US" sz="2800" dirty="0">
                <a:latin typeface="Chalkboard"/>
                <a:cs typeface="Chalkboard"/>
              </a:rPr>
              <a:t>Ta</a:t>
            </a:r>
            <a:r>
              <a:rPr lang="en-US" sz="2800" baseline="30000" dirty="0">
                <a:latin typeface="Chalkboard"/>
                <a:cs typeface="Chalkboard"/>
              </a:rPr>
              <a:t>-</a:t>
            </a:r>
            <a:endParaRPr lang="en-US" sz="2800" baseline="30000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445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T=116K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319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T=1160K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862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30201"/>
          </a:xfrm>
        </p:spPr>
        <p:txBody>
          <a:bodyPr/>
          <a:lstStyle/>
          <a:p>
            <a:r>
              <a:rPr lang="en-US" dirty="0" smtClean="0"/>
              <a:t>Density of States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135920"/>
            <a:ext cx="8229600" cy="4990244"/>
          </a:xfrm>
        </p:spPr>
        <p:txBody>
          <a:bodyPr>
            <a:normAutofit/>
          </a:bodyPr>
          <a:lstStyle/>
          <a:p>
            <a:r>
              <a:rPr lang="en-US" sz="1800" dirty="0"/>
              <a:t>We see a clear metal insulator transition as a function of temperature in all but the </a:t>
            </a:r>
            <a:r>
              <a:rPr lang="en-US" sz="1800" b="1" dirty="0"/>
              <a:t>LTa</a:t>
            </a:r>
            <a:r>
              <a:rPr lang="en-US" sz="1800" b="1" baseline="30000" dirty="0"/>
              <a:t>0</a:t>
            </a:r>
            <a:r>
              <a:rPr lang="en-US" sz="1800" baseline="30000" dirty="0"/>
              <a:t>. </a:t>
            </a:r>
            <a:r>
              <a:rPr lang="en-US" sz="1800" dirty="0"/>
              <a:t> </a:t>
            </a:r>
            <a:r>
              <a:rPr lang="en-US" sz="1800" dirty="0"/>
              <a:t>Considerable overlap between t2g and eg orbitals at high temperature. 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32</a:t>
            </a:fld>
            <a:endParaRPr kumimoji="0" lang="en-US" dirty="0"/>
          </a:p>
        </p:txBody>
      </p:sp>
      <p:pic>
        <p:nvPicPr>
          <p:cNvPr id="8" name="Picture 7" descr="dos_a0a0a0_ht_b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34097"/>
            <a:ext cx="4454053" cy="3940659"/>
          </a:xfrm>
          <a:prstGeom prst="rect">
            <a:avLst/>
          </a:prstGeom>
        </p:spPr>
      </p:pic>
      <p:pic>
        <p:nvPicPr>
          <p:cNvPr id="10" name="Picture 9" descr="dos_a0a0a0_ht_b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68" y="2034097"/>
            <a:ext cx="4322863" cy="394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3743" y="1725512"/>
            <a:ext cx="215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lkboard"/>
                <a:cs typeface="Chalkboard"/>
              </a:rPr>
              <a:t>HTa</a:t>
            </a:r>
            <a:r>
              <a:rPr lang="en-US" sz="2800" baseline="30000" dirty="0">
                <a:latin typeface="Chalkboard"/>
                <a:cs typeface="Chalkboard"/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445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T=116K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319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T=1160K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82273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30201"/>
          </a:xfrm>
        </p:spPr>
        <p:txBody>
          <a:bodyPr/>
          <a:lstStyle/>
          <a:p>
            <a:r>
              <a:rPr lang="en-US" dirty="0" smtClean="0"/>
              <a:t>Density of States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135920"/>
            <a:ext cx="8229600" cy="4990244"/>
          </a:xfrm>
        </p:spPr>
        <p:txBody>
          <a:bodyPr>
            <a:normAutofit/>
          </a:bodyPr>
          <a:lstStyle/>
          <a:p>
            <a:r>
              <a:rPr lang="en-US" sz="1800" dirty="0"/>
              <a:t>We see a clear metal insulator transition as a function of temperature in all but the L</a:t>
            </a:r>
            <a:r>
              <a:rPr lang="en-US" sz="1800" b="1" dirty="0"/>
              <a:t>Ta</a:t>
            </a:r>
            <a:r>
              <a:rPr lang="en-US" sz="1800" b="1" baseline="30000" dirty="0"/>
              <a:t>0. </a:t>
            </a:r>
            <a:r>
              <a:rPr lang="en-US" sz="1800" b="1" dirty="0"/>
              <a:t> </a:t>
            </a:r>
            <a:r>
              <a:rPr lang="en-US" sz="1800" dirty="0"/>
              <a:t>Considerable overlap between t2g and eg orbitals at high temperature. 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33</a:t>
            </a:fld>
            <a:endParaRPr kumimoji="0" lang="en-US" dirty="0"/>
          </a:p>
        </p:txBody>
      </p:sp>
      <p:pic>
        <p:nvPicPr>
          <p:cNvPr id="9" name="Picture 8" descr="dos_a0a0a0_lt_b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60" y="2034097"/>
            <a:ext cx="4182735" cy="3884893"/>
          </a:xfrm>
          <a:prstGeom prst="rect">
            <a:avLst/>
          </a:prstGeom>
        </p:spPr>
      </p:pic>
      <p:pic>
        <p:nvPicPr>
          <p:cNvPr id="7" name="Picture 6" descr="dos_a0a0a0_lt_b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22" y="2109709"/>
            <a:ext cx="4413638" cy="3809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3742" y="1902899"/>
            <a:ext cx="215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halkboard"/>
                <a:cs typeface="Chalkboard"/>
              </a:rPr>
              <a:t>L</a:t>
            </a:r>
            <a:r>
              <a:rPr lang="en-US" sz="2800" dirty="0">
                <a:latin typeface="Chalkboard"/>
                <a:cs typeface="Chalkboard"/>
              </a:rPr>
              <a:t>Ta</a:t>
            </a:r>
            <a:r>
              <a:rPr lang="en-US" sz="2800" baseline="30000" dirty="0">
                <a:latin typeface="Chalkboard"/>
                <a:cs typeface="Chalkboard"/>
              </a:rPr>
              <a:t>0</a:t>
            </a:r>
            <a:endParaRPr lang="en-US" sz="2800" baseline="30000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445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T=116K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3192" y="2937585"/>
            <a:ext cx="180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halkboard"/>
                <a:cs typeface="Chalkboard"/>
              </a:rPr>
              <a:t>T=1160K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62157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the Spin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The CTQMC impurity solver gives probabilities of the 1024 different states of the Co 3d orbital. allows us to calculate the </a:t>
            </a:r>
            <a:r>
              <a:rPr lang="en-US" sz="2200" b="1" dirty="0"/>
              <a:t>expectation value of </a:t>
            </a:r>
            <a:r>
              <a:rPr lang="en-US" sz="2200" b="1" dirty="0">
                <a:cs typeface="Copperplate"/>
              </a:rPr>
              <a:t>|S</a:t>
            </a:r>
            <a:r>
              <a:rPr lang="en-US" sz="2200" b="1" baseline="-25000" dirty="0">
                <a:cs typeface="Copperplate"/>
              </a:rPr>
              <a:t>Z</a:t>
            </a:r>
            <a:r>
              <a:rPr lang="en-US" sz="2200" b="1" dirty="0">
                <a:cs typeface="Copperplate"/>
              </a:rPr>
              <a:t>|</a:t>
            </a:r>
            <a:r>
              <a:rPr lang="en-US" sz="2200" dirty="0">
                <a:cs typeface="Copperplate"/>
              </a:rPr>
              <a:t>.  </a:t>
            </a:r>
            <a:endParaRPr lang="en-US" sz="2200" dirty="0">
              <a:cs typeface="Copperplate"/>
            </a:endParaRPr>
          </a:p>
          <a:p>
            <a:pPr>
              <a:lnSpc>
                <a:spcPct val="110000"/>
              </a:lnSpc>
            </a:pPr>
            <a:endParaRPr lang="en-US" sz="2200" dirty="0">
              <a:cs typeface="Copperplate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cs typeface="Copperplate"/>
              </a:rPr>
              <a:t>We find that the </a:t>
            </a:r>
            <a:r>
              <a:rPr lang="en-US" sz="2200" b="1" dirty="0">
                <a:cs typeface="Copperplate"/>
              </a:rPr>
              <a:t>actual occupancy of the Co d orbital is ~6.6 </a:t>
            </a:r>
            <a:r>
              <a:rPr lang="en-US" sz="2200" dirty="0">
                <a:cs typeface="Copperplate"/>
              </a:rPr>
              <a:t>due to hybridization with O atoms which results in large valence fluctuations.</a:t>
            </a:r>
          </a:p>
          <a:p>
            <a:pPr>
              <a:lnSpc>
                <a:spcPct val="110000"/>
              </a:lnSpc>
            </a:pPr>
            <a:endParaRPr lang="en-US" sz="2200" dirty="0">
              <a:cs typeface="Copperplate"/>
            </a:endParaRPr>
          </a:p>
          <a:p>
            <a:pPr>
              <a:lnSpc>
                <a:spcPct val="110000"/>
              </a:lnSpc>
            </a:pPr>
            <a:r>
              <a:rPr lang="en-US" sz="2200" b="1" dirty="0">
                <a:cs typeface="Copperplate"/>
              </a:rPr>
              <a:t>Not accurate </a:t>
            </a:r>
            <a:r>
              <a:rPr lang="en-US" sz="2200" dirty="0">
                <a:cs typeface="Copperplate"/>
              </a:rPr>
              <a:t>to think of the spin state in terms </a:t>
            </a:r>
            <a:r>
              <a:rPr lang="en-US" sz="2200" b="1" dirty="0">
                <a:cs typeface="Copperplate"/>
              </a:rPr>
              <a:t>of only the d</a:t>
            </a:r>
            <a:r>
              <a:rPr lang="en-US" sz="2200" b="1" baseline="30000" dirty="0">
                <a:cs typeface="Copperplate"/>
              </a:rPr>
              <a:t>6</a:t>
            </a:r>
            <a:r>
              <a:rPr lang="en-US" sz="2200" b="1" dirty="0">
                <a:cs typeface="Copperplate"/>
              </a:rPr>
              <a:t> state! </a:t>
            </a:r>
            <a:endParaRPr lang="en-US" sz="2200" b="1" dirty="0">
              <a:cs typeface="Copperplate"/>
            </a:endParaRPr>
          </a:p>
          <a:p>
            <a:pPr>
              <a:lnSpc>
                <a:spcPct val="110000"/>
              </a:lnSpc>
            </a:pPr>
            <a:endParaRPr lang="en-US" sz="2200" dirty="0">
              <a:cs typeface="Copperplate"/>
            </a:endParaRPr>
          </a:p>
          <a:p>
            <a:pPr>
              <a:lnSpc>
                <a:spcPct val="110000"/>
              </a:lnSpc>
            </a:pPr>
            <a:r>
              <a:rPr lang="en-US" sz="2200" dirty="0">
                <a:cs typeface="Copperplate"/>
              </a:rPr>
              <a:t>We measure the evolution of the Probability of all values of     |</a:t>
            </a:r>
            <a:r>
              <a:rPr lang="en-US" sz="2200" dirty="0" err="1">
                <a:cs typeface="Copperplate"/>
              </a:rPr>
              <a:t>S</a:t>
            </a:r>
            <a:r>
              <a:rPr lang="en-US" sz="2200" baseline="-25000" dirty="0" err="1">
                <a:cs typeface="Copperplate"/>
              </a:rPr>
              <a:t>Z</a:t>
            </a:r>
            <a:r>
              <a:rPr lang="en-US" sz="2200" dirty="0" err="1">
                <a:cs typeface="Copperplate"/>
              </a:rPr>
              <a:t>|as</a:t>
            </a:r>
            <a:r>
              <a:rPr lang="en-US" sz="2200" dirty="0">
                <a:cs typeface="Copperplate"/>
              </a:rPr>
              <a:t> a function of temperature for all 4 structures. </a:t>
            </a:r>
          </a:p>
          <a:p>
            <a:pPr marL="0" indent="0">
              <a:buNone/>
            </a:pPr>
            <a:endParaRPr lang="en-US" dirty="0">
              <a:latin typeface="+mn-lt"/>
              <a:cs typeface="Copperplate"/>
            </a:endParaRPr>
          </a:p>
          <a:p>
            <a:pPr marL="0" indent="0">
              <a:buNone/>
            </a:pPr>
            <a:endParaRPr lang="en-US" dirty="0">
              <a:latin typeface="+mn-lt"/>
              <a:cs typeface="Copperplate"/>
            </a:endParaRPr>
          </a:p>
          <a:p>
            <a:endParaRPr lang="en-US" dirty="0">
              <a:latin typeface="Copperplate"/>
              <a:cs typeface="Copperplat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594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244855"/>
          </a:xfrm>
        </p:spPr>
        <p:txBody>
          <a:bodyPr/>
          <a:lstStyle/>
          <a:p>
            <a:r>
              <a:rPr lang="en-US" dirty="0" smtClean="0"/>
              <a:t>The Spin State Transition!!</a:t>
            </a:r>
            <a:endParaRPr lang="en-US" dirty="0"/>
          </a:p>
        </p:txBody>
      </p:sp>
      <p:pic>
        <p:nvPicPr>
          <p:cNvPr id="7" name="Content Placeholder 6" descr="Fig2_Tur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6" r="50098" b="-884"/>
          <a:stretch/>
        </p:blipFill>
        <p:spPr>
          <a:xfrm>
            <a:off x="2402476" y="1151159"/>
            <a:ext cx="6979730" cy="49459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35</a:t>
            </a:fld>
            <a:endParaRPr kumimoji="0"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75531" y="4376937"/>
            <a:ext cx="432941" cy="8873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43077" y="4488786"/>
            <a:ext cx="464018" cy="75852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95513" y="3853717"/>
            <a:ext cx="2002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Earliest &amp; Strongest Transition </a:t>
            </a:r>
            <a:r>
              <a:rPr lang="en-US" sz="1400" b="1">
                <a:solidFill>
                  <a:srgbClr val="FF0000"/>
                </a:solidFill>
              </a:rPr>
              <a:t>in HTa</a:t>
            </a:r>
            <a:r>
              <a:rPr lang="en-US" sz="1400" b="1" baseline="30000" dirty="0">
                <a:solidFill>
                  <a:srgbClr val="FF0000"/>
                </a:solidFill>
              </a:rPr>
              <a:t>-</a:t>
            </a:r>
            <a:endParaRPr lang="en-US" sz="1400" b="1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0564" y="4129775"/>
            <a:ext cx="223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8000"/>
                </a:solidFill>
              </a:rPr>
              <a:t>Almost NO Transition in LTa</a:t>
            </a:r>
            <a:r>
              <a:rPr lang="en-US" sz="1400" b="1" baseline="30000" dirty="0">
                <a:solidFill>
                  <a:srgbClr val="008000"/>
                </a:solidFill>
              </a:rPr>
              <a:t>0</a:t>
            </a:r>
            <a:endParaRPr lang="en-US" sz="1400" b="1" baseline="30000" dirty="0">
              <a:solidFill>
                <a:srgbClr val="008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887195" y="1828800"/>
            <a:ext cx="2743403" cy="936248"/>
            <a:chOff x="3507140" y="1598094"/>
            <a:chExt cx="3090162" cy="1009517"/>
          </a:xfrm>
        </p:grpSpPr>
        <p:sp>
          <p:nvSpPr>
            <p:cNvPr id="17" name="TextBox 16"/>
            <p:cNvSpPr txBox="1"/>
            <p:nvPr/>
          </p:nvSpPr>
          <p:spPr>
            <a:xfrm>
              <a:off x="3688387" y="1819120"/>
              <a:ext cx="2759685" cy="63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halkboard"/>
                  <a:cs typeface="Chalkboard"/>
                </a:rPr>
                <a:t>Transition Temp higher </a:t>
              </a:r>
              <a:r>
                <a:rPr lang="en-US" sz="1600" dirty="0">
                  <a:latin typeface="Chalkboard"/>
                  <a:cs typeface="Chalkboard"/>
                </a:rPr>
                <a:t> </a:t>
              </a:r>
              <a:r>
                <a:rPr lang="en-US" sz="1600" dirty="0">
                  <a:latin typeface="Chalkboard"/>
                  <a:cs typeface="Chalkboard"/>
                </a:rPr>
                <a:t>    than Expt!</a:t>
              </a:r>
              <a:endParaRPr lang="en-US" sz="1600" dirty="0">
                <a:latin typeface="Chalkboard"/>
                <a:cs typeface="Chalkboard"/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3507140" y="1598094"/>
              <a:ext cx="3090162" cy="1009517"/>
            </a:xfrm>
            <a:prstGeom prst="donut">
              <a:avLst>
                <a:gd name="adj" fmla="val 3260"/>
              </a:avLst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Non-concurrent Transitions!!</a:t>
            </a:r>
            <a:endParaRPr lang="en-US" dirty="0"/>
          </a:p>
        </p:txBody>
      </p:sp>
      <p:pic>
        <p:nvPicPr>
          <p:cNvPr id="7" name="Content Placeholder 6" descr="Fig2_Tur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45" r="-16363"/>
          <a:stretch/>
        </p:blipFill>
        <p:spPr>
          <a:xfrm>
            <a:off x="341316" y="1600201"/>
            <a:ext cx="1156068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36</a:t>
            </a:fld>
            <a:endParaRPr kumimoji="0"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00717" y="4553634"/>
            <a:ext cx="244220" cy="70829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152304" y="4736234"/>
            <a:ext cx="186033" cy="564031"/>
          </a:xfrm>
          <a:prstGeom prst="straightConnector1">
            <a:avLst/>
          </a:prstGeom>
          <a:ln>
            <a:solidFill>
              <a:srgbClr val="11171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4840" y="4115994"/>
            <a:ext cx="911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6600"/>
                </a:solidFill>
                <a:latin typeface="Chalkboard"/>
                <a:cs typeface="Chalkboard"/>
              </a:rPr>
              <a:t>T</a:t>
            </a:r>
            <a:r>
              <a:rPr lang="en-US" sz="1400" b="1" baseline="-25000" dirty="0">
                <a:solidFill>
                  <a:srgbClr val="FF6600"/>
                </a:solidFill>
                <a:latin typeface="Chalkboard"/>
                <a:cs typeface="Chalkboard"/>
              </a:rPr>
              <a:t>ss </a:t>
            </a:r>
            <a:r>
              <a:rPr lang="en-US" sz="1400" b="1" dirty="0">
                <a:solidFill>
                  <a:srgbClr val="FF6600"/>
                </a:solidFill>
                <a:latin typeface="Chalkboard"/>
                <a:cs typeface="Chalkboard"/>
              </a:rPr>
              <a:t>HTa</a:t>
            </a:r>
            <a:r>
              <a:rPr lang="en-US" sz="1400" b="1" baseline="30000" dirty="0">
                <a:solidFill>
                  <a:srgbClr val="FF6600"/>
                </a:solidFill>
                <a:latin typeface="Chalkboard"/>
                <a:cs typeface="Chalkboard"/>
              </a:rPr>
              <a:t>-</a:t>
            </a:r>
            <a:endParaRPr lang="en-US" sz="1400" b="1" baseline="30000" dirty="0">
              <a:solidFill>
                <a:srgbClr val="FF6600"/>
              </a:solidFill>
              <a:latin typeface="Chalkboard"/>
              <a:cs typeface="Chalkboar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02524" y="4310905"/>
            <a:ext cx="1083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6600"/>
                </a:solidFill>
              </a:rPr>
              <a:t>T</a:t>
            </a:r>
            <a:r>
              <a:rPr lang="en-US" sz="1400" b="1" baseline="-25000" dirty="0">
                <a:solidFill>
                  <a:srgbClr val="FF6600"/>
                </a:solidFill>
              </a:rPr>
              <a:t>MIT </a:t>
            </a:r>
            <a:r>
              <a:rPr lang="en-US" sz="1400" b="1" dirty="0">
                <a:solidFill>
                  <a:srgbClr val="FF6600"/>
                </a:solidFill>
              </a:rPr>
              <a:t>HTa</a:t>
            </a:r>
            <a:r>
              <a:rPr lang="en-US" sz="1400" b="1" baseline="30000" dirty="0">
                <a:solidFill>
                  <a:srgbClr val="FF6600"/>
                </a:solidFill>
              </a:rPr>
              <a:t>-</a:t>
            </a:r>
            <a:endParaRPr lang="en-US" sz="1400" b="1" baseline="30000" dirty="0">
              <a:solidFill>
                <a:srgbClr val="FF6600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2362201" y="4038601"/>
            <a:ext cx="1190593" cy="515034"/>
          </a:xfrm>
          <a:prstGeom prst="donut">
            <a:avLst>
              <a:gd name="adj" fmla="val 9252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7655722" y="4240811"/>
            <a:ext cx="1230110" cy="465238"/>
          </a:xfrm>
          <a:prstGeom prst="donut">
            <a:avLst>
              <a:gd name="adj" fmla="val 9252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602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Multiplet is to blame?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37</a:t>
            </a:fld>
            <a:endParaRPr kumimoji="0"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280943" y="842506"/>
            <a:ext cx="7810844" cy="5412707"/>
            <a:chOff x="791580" y="351502"/>
            <a:chExt cx="7810844" cy="5412707"/>
          </a:xfrm>
        </p:grpSpPr>
        <p:pic>
          <p:nvPicPr>
            <p:cNvPr id="14" name="Picture 13" descr="a0a0a0_lt_Sz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229" y="2899813"/>
              <a:ext cx="3819195" cy="2864396"/>
            </a:xfrm>
            <a:prstGeom prst="rect">
              <a:avLst/>
            </a:prstGeom>
          </p:spPr>
        </p:pic>
        <p:pic>
          <p:nvPicPr>
            <p:cNvPr id="16" name="Picture 15" descr="a0a0a0_ht_Sz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0" y="2894020"/>
              <a:ext cx="3991649" cy="2870189"/>
            </a:xfrm>
            <a:prstGeom prst="rect">
              <a:avLst/>
            </a:prstGeom>
          </p:spPr>
        </p:pic>
        <p:pic>
          <p:nvPicPr>
            <p:cNvPr id="17" name="Picture 16" descr="a-a-a-_lt_Sz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93" y="351502"/>
              <a:ext cx="3718131" cy="2788598"/>
            </a:xfrm>
            <a:prstGeom prst="rect">
              <a:avLst/>
            </a:prstGeom>
          </p:spPr>
        </p:pic>
        <p:pic>
          <p:nvPicPr>
            <p:cNvPr id="18" name="Picture 17" descr="a-a-a-_ht_Sz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0" y="351503"/>
              <a:ext cx="4019876" cy="2788598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 flipH="1" flipV="1">
            <a:off x="3656712" y="1238250"/>
            <a:ext cx="132123" cy="40536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167504" y="3837358"/>
            <a:ext cx="64008" cy="33800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273767" y="3837357"/>
            <a:ext cx="48360" cy="43467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7984949" y="1238251"/>
            <a:ext cx="98322" cy="40536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Donut 25"/>
          <p:cNvSpPr/>
          <p:nvPr/>
        </p:nvSpPr>
        <p:spPr>
          <a:xfrm>
            <a:off x="4031325" y="5680730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7846278" y="3073369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455489" y="3058758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3433" y="1602365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49177" y="1602365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73767" y="4175362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1512" y="4102754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6038" y="2451918"/>
            <a:ext cx="1401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031325" y="2825021"/>
            <a:ext cx="242443" cy="215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90173" y="2451918"/>
            <a:ext cx="154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937563" y="2790472"/>
            <a:ext cx="279264" cy="3120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31324" y="5123377"/>
            <a:ext cx="14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88563" y="5461932"/>
            <a:ext cx="242443" cy="215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7937564" y="5203008"/>
            <a:ext cx="1719295" cy="828093"/>
            <a:chOff x="6413563" y="5203007"/>
            <a:chExt cx="1719295" cy="828093"/>
          </a:xfrm>
        </p:grpSpPr>
        <p:sp>
          <p:nvSpPr>
            <p:cNvPr id="28" name="Donut 27"/>
            <p:cNvSpPr/>
            <p:nvPr/>
          </p:nvSpPr>
          <p:spPr>
            <a:xfrm>
              <a:off x="7391759" y="5680729"/>
              <a:ext cx="741099" cy="350371"/>
            </a:xfrm>
            <a:prstGeom prst="donut">
              <a:avLst>
                <a:gd name="adj" fmla="val 4344"/>
              </a:avLst>
            </a:prstGeom>
            <a:solidFill>
              <a:srgbClr val="FFFF00"/>
            </a:solidFill>
            <a:ln w="31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13563" y="5203007"/>
              <a:ext cx="1409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halkboard"/>
                  <a:cs typeface="Chalkboard"/>
                </a:rPr>
                <a:t>HS excitation</a:t>
              </a:r>
              <a:endParaRPr lang="en-US" sz="1600" dirty="0">
                <a:solidFill>
                  <a:srgbClr val="FF0000"/>
                </a:solidFill>
                <a:latin typeface="Chalkboard"/>
                <a:cs typeface="Chalkboard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6861293" y="5533778"/>
              <a:ext cx="509982" cy="215425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600201" y="1849517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HTa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-</a:t>
            </a:r>
            <a:endParaRPr lang="en-US" sz="2400" baseline="30000" dirty="0">
              <a:solidFill>
                <a:srgbClr val="3366FF"/>
              </a:solidFill>
              <a:latin typeface="Chalkboard"/>
              <a:cs typeface="Chalkboar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00201" y="4572001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HTa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0</a:t>
            </a:r>
            <a:endParaRPr lang="en-US" sz="2400" baseline="30000" dirty="0">
              <a:solidFill>
                <a:srgbClr val="3366FF"/>
              </a:solidFill>
              <a:latin typeface="Chalkboard"/>
              <a:cs typeface="Chalkboar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68893" y="4606254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LTa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0</a:t>
            </a:r>
            <a:endParaRPr lang="en-US" sz="2400" dirty="0">
              <a:solidFill>
                <a:srgbClr val="3366FF"/>
              </a:solidFill>
              <a:latin typeface="Chalkboard"/>
              <a:cs typeface="Chalkboar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868893" y="1787892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L</a:t>
            </a:r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-</a:t>
            </a:r>
            <a:endParaRPr lang="en-US" sz="2400" baseline="30000" dirty="0">
              <a:solidFill>
                <a:srgbClr val="3366FF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510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/>
      <p:bldP spid="31" grpId="0"/>
      <p:bldP spid="32" grpId="0"/>
      <p:bldP spid="33" grpId="0"/>
      <p:bldP spid="34" grpId="0"/>
      <p:bldP spid="38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57385"/>
          </a:xfrm>
        </p:spPr>
        <p:txBody>
          <a:bodyPr>
            <a:normAutofit/>
          </a:bodyPr>
          <a:lstStyle/>
          <a:p>
            <a:r>
              <a:rPr lang="en-US" sz="4000" dirty="0"/>
              <a:t>Importance of Electronic Entropy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03924"/>
            <a:ext cx="8229600" cy="5022240"/>
          </a:xfrm>
        </p:spPr>
        <p:txBody>
          <a:bodyPr>
            <a:normAutofit/>
          </a:bodyPr>
          <a:lstStyle/>
          <a:p>
            <a:r>
              <a:rPr lang="en-US" sz="1800" dirty="0"/>
              <a:t>According to entropy driven scenario, LaCoO</a:t>
            </a:r>
            <a:r>
              <a:rPr lang="en-US" sz="1800" baseline="-25000" dirty="0"/>
              <a:t>3 </a:t>
            </a:r>
            <a:r>
              <a:rPr lang="en-US" sz="1800" dirty="0"/>
              <a:t>prefers higher spin multiplets due to Entropy gain.</a:t>
            </a:r>
          </a:p>
          <a:p>
            <a:endParaRPr lang="en-US" sz="1800" baseline="-25000" dirty="0"/>
          </a:p>
          <a:p>
            <a:pPr>
              <a:lnSpc>
                <a:spcPct val="90000"/>
              </a:lnSpc>
            </a:pPr>
            <a:r>
              <a:rPr lang="en-US" sz="1800" dirty="0"/>
              <a:t>To test </a:t>
            </a:r>
            <a:r>
              <a:rPr lang="en-US" sz="1800" b="1" dirty="0"/>
              <a:t>effect of structural factors on electronic entropy </a:t>
            </a:r>
            <a:r>
              <a:rPr lang="en-US" sz="1800" dirty="0"/>
              <a:t>we compute the Entropy difference between </a:t>
            </a:r>
            <a:r>
              <a:rPr lang="en-US" sz="1800" b="1" dirty="0"/>
              <a:t>LTa</a:t>
            </a:r>
            <a:r>
              <a:rPr lang="en-US" sz="1800" b="1" baseline="30000" dirty="0"/>
              <a:t>-</a:t>
            </a:r>
            <a:r>
              <a:rPr lang="en-US" sz="1800" dirty="0"/>
              <a:t> and </a:t>
            </a:r>
            <a:r>
              <a:rPr lang="en-US" sz="1800" b="1" dirty="0"/>
              <a:t>HTa</a:t>
            </a:r>
            <a:r>
              <a:rPr lang="en-US" sz="1800" b="1" baseline="30000" dirty="0"/>
              <a:t>-</a:t>
            </a:r>
            <a:r>
              <a:rPr lang="en-US" sz="1800" dirty="0"/>
              <a:t> structures at 1160K using state of the art Entropy calculation technique(Birol et.al)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 Gain in </a:t>
            </a:r>
            <a:r>
              <a:rPr lang="en-US" sz="1800" b="1" dirty="0"/>
              <a:t>T</a:t>
            </a:r>
            <a:r>
              <a:rPr lang="en-US" sz="18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800" b="1" dirty="0"/>
              <a:t>S of 110 meV per formula unit </a:t>
            </a:r>
            <a:r>
              <a:rPr lang="en-US" sz="1800" dirty="0"/>
              <a:t>in HTa- compared to LTa- structure.  Stabilizes </a:t>
            </a:r>
            <a:r>
              <a:rPr lang="en-US" sz="1800" b="1" dirty="0"/>
              <a:t>HTa</a:t>
            </a:r>
            <a:r>
              <a:rPr lang="en-US" sz="1800" b="1" baseline="30000" dirty="0"/>
              <a:t>-</a:t>
            </a:r>
            <a:r>
              <a:rPr lang="en-US" sz="1800" dirty="0"/>
              <a:t> structure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Shows </a:t>
            </a:r>
            <a:r>
              <a:rPr lang="en-US" sz="1800" b="1" dirty="0"/>
              <a:t>that electronic entropy is vital in stabilizing the thermal expansion and driving the spin state transition </a:t>
            </a:r>
            <a:r>
              <a:rPr lang="en-US" sz="1800" dirty="0"/>
              <a:t>in the material.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38</a:t>
            </a:fld>
            <a:endParaRPr kumimoji="0"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052260" y="4867030"/>
            <a:ext cx="1666455" cy="1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09964" y="3749001"/>
            <a:ext cx="8958036" cy="1514434"/>
            <a:chOff x="185964" y="3749001"/>
            <a:chExt cx="8958036" cy="1514434"/>
          </a:xfrm>
        </p:grpSpPr>
        <p:grpSp>
          <p:nvGrpSpPr>
            <p:cNvPr id="16" name="Group 15"/>
            <p:cNvGrpSpPr/>
            <p:nvPr/>
          </p:nvGrpSpPr>
          <p:grpSpPr>
            <a:xfrm>
              <a:off x="5026372" y="4196859"/>
              <a:ext cx="1666455" cy="670170"/>
              <a:chOff x="3042314" y="4519247"/>
              <a:chExt cx="1666455" cy="67017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flipV="1">
                <a:off x="3042314" y="5187462"/>
                <a:ext cx="1666455" cy="19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3042314" y="4519247"/>
                <a:ext cx="1666455" cy="19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 flipV="1">
              <a:off x="1528259" y="4198814"/>
              <a:ext cx="1666455" cy="1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86221" y="3749001"/>
              <a:ext cx="1514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HTa</a:t>
              </a:r>
              <a:r>
                <a:rPr lang="en-US" b="1" baseline="30000" dirty="0"/>
                <a:t>-</a:t>
              </a:r>
              <a:endParaRPr lang="en-US" b="1" baseline="30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86221" y="4493843"/>
              <a:ext cx="1514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</a:t>
              </a:r>
              <a:r>
                <a:rPr lang="en-US" b="1" dirty="0"/>
                <a:t>Ta</a:t>
              </a:r>
              <a:r>
                <a:rPr lang="en-US" b="1" baseline="30000" dirty="0"/>
                <a:t>-</a:t>
              </a:r>
              <a:endParaRPr lang="en-US" b="1" baseline="30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4334" y="3749001"/>
              <a:ext cx="1514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</a:t>
              </a:r>
              <a:r>
                <a:rPr lang="en-US" b="1" dirty="0"/>
                <a:t>Ta</a:t>
              </a:r>
              <a:r>
                <a:rPr lang="en-US" b="1" baseline="30000" dirty="0"/>
                <a:t>-</a:t>
              </a:r>
              <a:endParaRPr lang="en-US" b="1" baseline="30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84334" y="4493843"/>
              <a:ext cx="1514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HTa</a:t>
              </a:r>
              <a:r>
                <a:rPr lang="en-US" b="1" baseline="30000" dirty="0"/>
                <a:t>-</a:t>
              </a:r>
              <a:endParaRPr lang="en-US" b="1" baseline="300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370385" y="4179329"/>
              <a:ext cx="1504461" cy="6838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272692" y="4083536"/>
              <a:ext cx="1753680" cy="68384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85964" y="4063106"/>
              <a:ext cx="12016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halkboard"/>
                  <a:cs typeface="Chalkboard"/>
                </a:rPr>
                <a:t>Energy</a:t>
              </a:r>
            </a:p>
            <a:p>
              <a:r>
                <a:rPr lang="en-US" dirty="0">
                  <a:latin typeface="Chalkboard"/>
                  <a:cs typeface="Chalkboard"/>
                </a:rPr>
                <a:t> </a:t>
              </a:r>
              <a:r>
                <a:rPr lang="en-US" dirty="0">
                  <a:latin typeface="Chalkboard"/>
                  <a:cs typeface="Chalkboard"/>
                </a:rPr>
                <a:t> (E)</a:t>
              </a:r>
            </a:p>
            <a:p>
              <a:endParaRPr lang="en-US" dirty="0">
                <a:latin typeface="Chalkboard"/>
                <a:cs typeface="Chalkboard"/>
              </a:endParaRPr>
            </a:p>
            <a:p>
              <a:endParaRPr lang="en-US" dirty="0">
                <a:latin typeface="Chalkboard"/>
                <a:cs typeface="Chalkboard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09692" y="4083536"/>
              <a:ext cx="1934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halkboard"/>
                  <a:cs typeface="Chalkboard"/>
                </a:rPr>
                <a:t>Free Energy</a:t>
              </a:r>
            </a:p>
            <a:p>
              <a:r>
                <a:rPr lang="en-US" dirty="0">
                  <a:latin typeface="Chalkboard"/>
                  <a:cs typeface="Chalkboard"/>
                </a:rPr>
                <a:t> </a:t>
              </a:r>
              <a:r>
                <a:rPr lang="en-US" dirty="0">
                  <a:latin typeface="Chalkboard"/>
                  <a:cs typeface="Chalkboard"/>
                </a:rPr>
                <a:t>    (F)</a:t>
              </a:r>
              <a:endParaRPr lang="en-US" dirty="0">
                <a:latin typeface="Chalkboard"/>
                <a:cs typeface="Chalkboard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23828" y="3897920"/>
              <a:ext cx="1504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F=E-T</a:t>
              </a:r>
              <a:r>
                <a:rPr lang="en-US" dirty="0"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r>
                <a:rPr lang="en-US" dirty="0"/>
                <a:t>S</a:t>
              </a:r>
              <a:endParaRPr lang="en-US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133231" y="4001421"/>
              <a:ext cx="0" cy="8675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098324" y="3995612"/>
              <a:ext cx="0" cy="8675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42902" y="4802501"/>
              <a:ext cx="863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halkboard"/>
                  <a:cs typeface="Chalkboard"/>
                </a:rPr>
                <a:t>1160K</a:t>
              </a:r>
              <a:endParaRPr lang="en-US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2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performed fully charge self-consistent DFT+DMFT calculations on LaCoO3 to study the spin state and metal-insulator transitions.</a:t>
            </a:r>
          </a:p>
          <a:p>
            <a:endParaRPr lang="en-US" dirty="0"/>
          </a:p>
          <a:p>
            <a:r>
              <a:rPr lang="en-US" dirty="0" smtClean="0"/>
              <a:t>Obtained </a:t>
            </a:r>
            <a:r>
              <a:rPr lang="en-US" b="1" dirty="0" smtClean="0"/>
              <a:t>non-concurrent spin state and metal-Insulator transitions</a:t>
            </a:r>
            <a:r>
              <a:rPr lang="en-US" dirty="0" smtClean="0"/>
              <a:t>. However spin state transition occurs at slightly too high temperature.</a:t>
            </a:r>
          </a:p>
          <a:p>
            <a:endParaRPr lang="en-US" dirty="0"/>
          </a:p>
          <a:p>
            <a:r>
              <a:rPr lang="en-US" dirty="0" smtClean="0"/>
              <a:t>Determined that </a:t>
            </a:r>
            <a:r>
              <a:rPr lang="en-US" b="1" dirty="0" smtClean="0"/>
              <a:t>HS state is the first to get excited</a:t>
            </a:r>
            <a:r>
              <a:rPr lang="en-US" dirty="0" smtClean="0"/>
              <a:t> at the onset of the spin state transition for all occupancy sectors.</a:t>
            </a:r>
          </a:p>
          <a:p>
            <a:endParaRPr lang="en-US" dirty="0"/>
          </a:p>
          <a:p>
            <a:r>
              <a:rPr lang="en-US" b="1" dirty="0" smtClean="0"/>
              <a:t> Larger octahedral rotations </a:t>
            </a:r>
            <a:r>
              <a:rPr lang="en-US" dirty="0" smtClean="0"/>
              <a:t>and</a:t>
            </a:r>
            <a:r>
              <a:rPr lang="en-US" b="1" dirty="0" smtClean="0"/>
              <a:t> lattice expansion </a:t>
            </a:r>
            <a:r>
              <a:rPr lang="en-US" dirty="0" smtClean="0"/>
              <a:t>favor the spin state transition.</a:t>
            </a:r>
          </a:p>
          <a:p>
            <a:endParaRPr lang="en-US" dirty="0"/>
          </a:p>
          <a:p>
            <a:r>
              <a:rPr lang="en-US" dirty="0" smtClean="0"/>
              <a:t>Studied the importance of </a:t>
            </a:r>
            <a:r>
              <a:rPr lang="en-US" b="1" dirty="0" smtClean="0"/>
              <a:t>electronic entropy </a:t>
            </a:r>
            <a:r>
              <a:rPr lang="en-US" dirty="0" smtClean="0"/>
              <a:t>and found it to be essential in driving the structural transitions in the material.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39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144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Condensed Matter: More is different – P.W. Anderson (1972)</a:t>
            </a:r>
          </a:p>
          <a:p>
            <a:r>
              <a:rPr lang="en-US" sz="2400" dirty="0" smtClean="0"/>
              <a:t>Emergence: Collections of entities exhibit properties not trivially understood from properties of individual constituents.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Condensed Matter- The study of Emergence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88" y="2988399"/>
            <a:ext cx="6848795" cy="32528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16140" y="3338623"/>
            <a:ext cx="2147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Condensed Matter: The study of emergent phenomenon in </a:t>
            </a:r>
            <a:r>
              <a:rPr lang="en-US" sz="2400" dirty="0"/>
              <a:t>m</a:t>
            </a:r>
            <a:r>
              <a:rPr lang="en-US" sz="2400" dirty="0" smtClean="0"/>
              <a:t>aterial systems</a:t>
            </a:r>
          </a:p>
        </p:txBody>
      </p:sp>
    </p:spTree>
    <p:extLst>
      <p:ext uri="{BB962C8B-B14F-4D97-AF65-F5344CB8AC3E}">
        <p14:creationId xmlns:p14="http://schemas.microsoft.com/office/powerpoint/2010/main" val="20643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92665" y="2077488"/>
            <a:ext cx="8229600" cy="136952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3/14/16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Spin State Transition in LaCoO3 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222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</a:t>
            </a:r>
            <a:r>
              <a:rPr lang="en-US" dirty="0" smtClean="0"/>
              <a:t>undamental equation governing the physics of all materials known in principle - </a:t>
            </a:r>
            <a:r>
              <a:rPr lang="en-US" dirty="0" smtClean="0">
                <a:solidFill>
                  <a:srgbClr val="FF0000"/>
                </a:solidFill>
              </a:rPr>
              <a:t>Schrodinger Equation</a:t>
            </a:r>
            <a:r>
              <a:rPr lang="en-US" dirty="0" smtClean="0"/>
              <a:t>: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Can’t solve for macroscopic systems even with most powerful computers. </a:t>
            </a:r>
            <a:r>
              <a:rPr lang="en-US" dirty="0" smtClean="0">
                <a:solidFill>
                  <a:srgbClr val="FF0000"/>
                </a:solidFill>
              </a:rPr>
              <a:t>Too many degrees of freedom (~10^23) </a:t>
            </a:r>
            <a:endParaRPr lang="en-US" dirty="0" smtClean="0"/>
          </a:p>
          <a:p>
            <a:endParaRPr lang="en-US" sz="2300" i="1" dirty="0" smtClean="0"/>
          </a:p>
          <a:p>
            <a:r>
              <a:rPr lang="en-US" dirty="0" smtClean="0"/>
              <a:t>We must find efficient approximation schemes to make calculations computationally tractable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understand macroscopic systems?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09224" y="2390228"/>
            <a:ext cx="9425623" cy="1926592"/>
            <a:chOff x="973020" y="2730470"/>
            <a:chExt cx="9563844" cy="2310268"/>
          </a:xfrm>
        </p:grpSpPr>
        <p:pic>
          <p:nvPicPr>
            <p:cNvPr id="6" name="Picture 5" descr="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20" y="2730470"/>
              <a:ext cx="2176834" cy="2265424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3418513" y="2733251"/>
              <a:ext cx="7118351" cy="2307487"/>
              <a:chOff x="1412240" y="1503720"/>
              <a:chExt cx="4460240" cy="1245695"/>
            </a:xfrm>
          </p:grpSpPr>
          <p:pic>
            <p:nvPicPr>
              <p:cNvPr id="8" name="Picture 7" descr="Screen Shot 2016-11-30 at 3.18.14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120" y="1503720"/>
                <a:ext cx="3769360" cy="64494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240" y="2169160"/>
                <a:ext cx="4084320" cy="5802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82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177" y="531627"/>
            <a:ext cx="9129823" cy="3253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The underlying physical laws necessary for the mathematical theory of a large part of physics and the whole of chemistry are thus completely known, and the difficulty is only that the exact application of these laws leads to equations </a:t>
            </a:r>
            <a:r>
              <a: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much too complicated to be soluble.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It therefore becomes desirable that </a:t>
            </a:r>
            <a:r>
              <a:rPr lang="en-US" sz="22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approximate practical methods of applying quantum mechanics should be developed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, which can lead to an explanation of the main features of complex atomic systems without too much computation-Paul Dirac (1929)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3" y="2998379"/>
            <a:ext cx="2527478" cy="31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Materials with  open s or p shells – Weak electronic Correlations.</a:t>
            </a:r>
          </a:p>
          <a:p>
            <a:pPr lvl="1"/>
            <a:r>
              <a:rPr lang="en-US" dirty="0" smtClean="0"/>
              <a:t>Landau Fermi Liquid Theory works well. </a:t>
            </a:r>
          </a:p>
          <a:p>
            <a:pPr lvl="1"/>
            <a:r>
              <a:rPr lang="en-US" dirty="0" smtClean="0"/>
              <a:t>Density Functional Theory (DFT) extremely successful even with simplistic treatment of electronic correlations.</a:t>
            </a:r>
          </a:p>
          <a:p>
            <a:pPr lvl="1"/>
            <a:r>
              <a:rPr lang="en-US" dirty="0" smtClean="0"/>
              <a:t>Put in Kohn Sham Pics</a:t>
            </a:r>
          </a:p>
          <a:p>
            <a:r>
              <a:rPr lang="en-US" dirty="0" smtClean="0"/>
              <a:t>Materials with open d or f shells:</a:t>
            </a:r>
          </a:p>
          <a:p>
            <a:pPr lvl="1"/>
            <a:r>
              <a:rPr lang="en-US" dirty="0" smtClean="0"/>
              <a:t>More localized electrons! Stronger Electronic Correlations</a:t>
            </a:r>
          </a:p>
          <a:p>
            <a:pPr lvl="1"/>
            <a:r>
              <a:rPr lang="en-US" dirty="0" smtClean="0"/>
              <a:t>DFT Fails !</a:t>
            </a:r>
          </a:p>
          <a:p>
            <a:pPr lvl="1"/>
            <a:r>
              <a:rPr lang="en-US" dirty="0" smtClean="0"/>
              <a:t> Must formulate alternate methods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Strongly correlated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5770"/>
            <a:ext cx="109728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Most Famous model to study strong correlations: Hubbard Model</a:t>
            </a:r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Interesting Physics in intermediate regime- Interplay of localization/itineracy 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 descr="AI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8" b="46885"/>
          <a:stretch/>
        </p:blipFill>
        <p:spPr>
          <a:xfrm>
            <a:off x="8213789" y="1887224"/>
            <a:ext cx="3136943" cy="1696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21" y="2041182"/>
            <a:ext cx="4747706" cy="6453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3028" y="3348353"/>
            <a:ext cx="9281869" cy="2091127"/>
            <a:chOff x="349885" y="2997809"/>
            <a:chExt cx="8641715" cy="2078504"/>
          </a:xfrm>
        </p:grpSpPr>
        <p:sp>
          <p:nvSpPr>
            <p:cNvPr id="10" name="Left-Right Arrow 9"/>
            <p:cNvSpPr/>
            <p:nvPr/>
          </p:nvSpPr>
          <p:spPr>
            <a:xfrm>
              <a:off x="349885" y="2997809"/>
              <a:ext cx="8641715" cy="571500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080" y="3092633"/>
              <a:ext cx="939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</a:t>
              </a:r>
              <a:r>
                <a:rPr lang="en-US" dirty="0"/>
                <a:t>t</a:t>
              </a:r>
              <a:r>
                <a:rPr lang="en-US" dirty="0" smtClean="0"/>
                <a:t> ~ 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52080" y="3092633"/>
              <a:ext cx="100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t &gt;&gt;1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19760" y="3474720"/>
              <a:ext cx="1320800" cy="1574800"/>
              <a:chOff x="1838960" y="2885440"/>
              <a:chExt cx="1320800" cy="157480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881154" y="3209777"/>
                <a:ext cx="1278606" cy="1250463"/>
                <a:chOff x="1876392" y="3563029"/>
                <a:chExt cx="1243804" cy="1204305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876392" y="3563029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Oval 57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" name="Group 38"/>
                <p:cNvGrpSpPr/>
                <p:nvPr/>
              </p:nvGrpSpPr>
              <p:grpSpPr>
                <a:xfrm>
                  <a:off x="1876392" y="3841393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51" name="Oval 50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1876392" y="4124772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47" name="Oval 46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881744" y="4410852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2" name="Picture 41" descr="650px-Square_Lattice.svg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" t="3555" r="76410" b="52366"/>
                <a:stretch/>
              </p:blipFill>
              <p:spPr>
                <a:xfrm>
                  <a:off x="1968698" y="3653933"/>
                  <a:ext cx="1075102" cy="1051560"/>
                </a:xfrm>
                <a:prstGeom prst="rect">
                  <a:avLst/>
                </a:prstGeom>
              </p:spPr>
            </p:pic>
          </p:grpSp>
          <p:sp>
            <p:nvSpPr>
              <p:cNvPr id="37" name="TextBox 36"/>
              <p:cNvSpPr txBox="1"/>
              <p:nvPr/>
            </p:nvSpPr>
            <p:spPr>
              <a:xfrm>
                <a:off x="1838960" y="2885440"/>
                <a:ext cx="997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Itinerant 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447280" y="3464560"/>
              <a:ext cx="1391919" cy="1493520"/>
              <a:chOff x="1838960" y="4968240"/>
              <a:chExt cx="1391919" cy="1493520"/>
            </a:xfrm>
          </p:grpSpPr>
          <p:pic>
            <p:nvPicPr>
              <p:cNvPr id="18" name="Picture 17" descr="650px-Square_Lattice.svg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4" t="3555" r="76410" b="52366"/>
              <a:stretch/>
            </p:blipFill>
            <p:spPr>
              <a:xfrm>
                <a:off x="1932575" y="5382963"/>
                <a:ext cx="1298304" cy="1068388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9" name="Straight Arrow Connector 18"/>
              <p:cNvCxnSpPr/>
              <p:nvPr/>
            </p:nvCxnSpPr>
            <p:spPr>
              <a:xfrm flipV="1">
                <a:off x="2035012" y="5311194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2027356" y="5645189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379521" y="5311194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2754510" y="589804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2034233" y="621438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2389843" y="561694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3103398" y="5657758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2389843" y="592934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747788" y="622479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2757332" y="5586720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3120429" y="592852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3101840" y="532377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103398" y="622199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2034233" y="593997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2389843" y="622199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2749037" y="5291749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1838960" y="4968240"/>
                <a:ext cx="104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Localized</a:t>
                </a:r>
                <a:endParaRPr lang="en-US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859541" y="3390845"/>
              <a:ext cx="3418129" cy="8617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5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Strongly Correlated Materials</a:t>
              </a:r>
              <a:endParaRPr lang="en-US" sz="25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4480" y="3092633"/>
              <a:ext cx="1232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</a:t>
              </a:r>
              <a:r>
                <a:rPr lang="en-US" dirty="0"/>
                <a:t>t</a:t>
              </a:r>
              <a:r>
                <a:rPr lang="en-US" dirty="0" smtClean="0"/>
                <a:t> ~ O(1)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12449" y="4105791"/>
              <a:ext cx="2769760" cy="970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Metal-insulator transition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High </a:t>
              </a:r>
              <a:r>
                <a:rPr lang="en-US" sz="1600" dirty="0" err="1" smtClean="0"/>
                <a:t>Tc</a:t>
              </a:r>
              <a:r>
                <a:rPr lang="en-US" sz="1600" dirty="0" smtClean="0"/>
                <a:t> superconductivity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Heavy fermions.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133121" y="4514489"/>
            <a:ext cx="216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Highly complex phase diagrams!!</a:t>
            </a:r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842" y="3099102"/>
            <a:ext cx="44862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DMFT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Simulating strongly correlated systems hard: Solve true many body equation?</a:t>
            </a:r>
          </a:p>
          <a:p>
            <a:r>
              <a:rPr lang="en-US" dirty="0" smtClean="0"/>
              <a:t>No! Use </a:t>
            </a:r>
            <a:r>
              <a:rPr lang="en-US" dirty="0" smtClean="0">
                <a:solidFill>
                  <a:srgbClr val="0070C0"/>
                </a:solidFill>
              </a:rPr>
              <a:t>Dynamical Mean Field Theory </a:t>
            </a:r>
            <a:r>
              <a:rPr lang="en-US" dirty="0" smtClean="0"/>
              <a:t>(DMFT)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53" y="3148437"/>
            <a:ext cx="5154841" cy="289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77" y="3126785"/>
            <a:ext cx="5240217" cy="3594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0442" y="3859620"/>
            <a:ext cx="219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Lattice Problem with interactions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5526" y="3859620"/>
            <a:ext cx="263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Impurity coupled to self-consistently determined bath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35656" y="5271761"/>
            <a:ext cx="2243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Computational impurity solvers exist!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8074" y="4890977"/>
            <a:ext cx="203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Exact in infinite dimensional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</TotalTime>
  <Words>2124</Words>
  <Application>Microsoft Macintosh PowerPoint</Application>
  <PresentationFormat>Widescreen</PresentationFormat>
  <Paragraphs>417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 Narrow</vt:lpstr>
      <vt:lpstr>Calibri</vt:lpstr>
      <vt:lpstr>Cambria Math</vt:lpstr>
      <vt:lpstr>Chalkboard</vt:lpstr>
      <vt:lpstr>Charter Black</vt:lpstr>
      <vt:lpstr>Copperplate</vt:lpstr>
      <vt:lpstr>Courier New</vt:lpstr>
      <vt:lpstr>Symbol</vt:lpstr>
      <vt:lpstr>Times New Roman</vt:lpstr>
      <vt:lpstr>Wingdings</vt:lpstr>
      <vt:lpstr>Arial</vt:lpstr>
      <vt:lpstr>Office Theme</vt:lpstr>
      <vt:lpstr>Study of two-particle response and phase changes in strongly correlated systems using Dynamical Mean Field Theory</vt:lpstr>
      <vt:lpstr>Contents</vt:lpstr>
      <vt:lpstr>Condensed Matter- The study of Emergence</vt:lpstr>
      <vt:lpstr>Condensed Matter- The study of Emergence</vt:lpstr>
      <vt:lpstr>Can we understand macroscopic systems?</vt:lpstr>
      <vt:lpstr>PowerPoint Presentation</vt:lpstr>
      <vt:lpstr>Electronic correlations</vt:lpstr>
      <vt:lpstr>Strongly correlated systems</vt:lpstr>
      <vt:lpstr>The DMFT approximation</vt:lpstr>
      <vt:lpstr>The DMFT approximation: An alternative approach</vt:lpstr>
      <vt:lpstr>PowerPoint Presentation</vt:lpstr>
      <vt:lpstr>Merging DFT with DMFT</vt:lpstr>
      <vt:lpstr>DFT+DMFT</vt:lpstr>
      <vt:lpstr>Selected Research Projects using DMFT</vt:lpstr>
      <vt:lpstr>Calculation of Magnetic Spectral function</vt:lpstr>
      <vt:lpstr>Volume Collapse transition in Cerium</vt:lpstr>
      <vt:lpstr>The form factor puzzle</vt:lpstr>
      <vt:lpstr>DMFT results for FM(q)</vt:lpstr>
      <vt:lpstr>DMFT results for χ”(ω)</vt:lpstr>
      <vt:lpstr>DMFT results for S(q,ω) </vt:lpstr>
      <vt:lpstr>The valence fluctuating ground state of δ-Pu</vt:lpstr>
      <vt:lpstr>Magnetic Form Factor &amp; Valence fluctuations</vt:lpstr>
      <vt:lpstr>The Missing magnetism</vt:lpstr>
      <vt:lpstr>PowerPoint Presentation</vt:lpstr>
      <vt:lpstr>Spin state Transition in LaCoO3</vt:lpstr>
      <vt:lpstr>Why LaCoO3?</vt:lpstr>
      <vt:lpstr>Why LaCoO3?(contd..)</vt:lpstr>
      <vt:lpstr>Aim of our Project</vt:lpstr>
      <vt:lpstr>Structures studied</vt:lpstr>
      <vt:lpstr>Density of States</vt:lpstr>
      <vt:lpstr>Density of States</vt:lpstr>
      <vt:lpstr>Density of States</vt:lpstr>
      <vt:lpstr>Density of States</vt:lpstr>
      <vt:lpstr>Measuring the Spin state</vt:lpstr>
      <vt:lpstr>The Spin State Transition!!</vt:lpstr>
      <vt:lpstr>Non-concurrent Transitions!!</vt:lpstr>
      <vt:lpstr>Which Multiplet is to blame?</vt:lpstr>
      <vt:lpstr>Importance of Electronic Entropy</vt:lpstr>
      <vt:lpstr>Conclusions</vt:lpstr>
      <vt:lpstr>Thank You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52</cp:revision>
  <dcterms:created xsi:type="dcterms:W3CDTF">2016-12-14T02:09:32Z</dcterms:created>
  <dcterms:modified xsi:type="dcterms:W3CDTF">2016-12-16T05:56:01Z</dcterms:modified>
</cp:coreProperties>
</file>